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446" r:id="rId3"/>
    <p:sldId id="430" r:id="rId4"/>
    <p:sldId id="431" r:id="rId5"/>
    <p:sldId id="363" r:id="rId6"/>
    <p:sldId id="360" r:id="rId7"/>
    <p:sldId id="361" r:id="rId8"/>
    <p:sldId id="362" r:id="rId9"/>
    <p:sldId id="440" r:id="rId10"/>
    <p:sldId id="364" r:id="rId11"/>
    <p:sldId id="400" r:id="rId12"/>
    <p:sldId id="366" r:id="rId13"/>
    <p:sldId id="367" r:id="rId14"/>
    <p:sldId id="369" r:id="rId15"/>
    <p:sldId id="387" r:id="rId16"/>
    <p:sldId id="401" r:id="rId17"/>
    <p:sldId id="388" r:id="rId18"/>
    <p:sldId id="389" r:id="rId19"/>
    <p:sldId id="390" r:id="rId20"/>
    <p:sldId id="391" r:id="rId21"/>
    <p:sldId id="402" r:id="rId22"/>
    <p:sldId id="403" r:id="rId23"/>
    <p:sldId id="404" r:id="rId24"/>
    <p:sldId id="405" r:id="rId25"/>
    <p:sldId id="406" r:id="rId26"/>
    <p:sldId id="378" r:id="rId27"/>
    <p:sldId id="394" r:id="rId28"/>
    <p:sldId id="418" r:id="rId29"/>
    <p:sldId id="419" r:id="rId30"/>
    <p:sldId id="420" r:id="rId31"/>
    <p:sldId id="376" r:id="rId32"/>
    <p:sldId id="380" r:id="rId33"/>
    <p:sldId id="443" r:id="rId34"/>
    <p:sldId id="381" r:id="rId35"/>
    <p:sldId id="382" r:id="rId36"/>
    <p:sldId id="374" r:id="rId37"/>
    <p:sldId id="375" r:id="rId38"/>
    <p:sldId id="379" r:id="rId39"/>
    <p:sldId id="384" r:id="rId40"/>
    <p:sldId id="383" r:id="rId41"/>
    <p:sldId id="385" r:id="rId42"/>
    <p:sldId id="386" r:id="rId43"/>
    <p:sldId id="373" r:id="rId44"/>
    <p:sldId id="441" r:id="rId45"/>
    <p:sldId id="397" r:id="rId46"/>
    <p:sldId id="398" r:id="rId47"/>
    <p:sldId id="341" r:id="rId48"/>
    <p:sldId id="346" r:id="rId49"/>
    <p:sldId id="335" r:id="rId50"/>
    <p:sldId id="337" r:id="rId51"/>
    <p:sldId id="338" r:id="rId52"/>
    <p:sldId id="421" r:id="rId53"/>
    <p:sldId id="422" r:id="rId54"/>
    <p:sldId id="342" r:id="rId55"/>
    <p:sldId id="344" r:id="rId56"/>
    <p:sldId id="345" r:id="rId57"/>
    <p:sldId id="339" r:id="rId58"/>
    <p:sldId id="407" r:id="rId59"/>
    <p:sldId id="347" r:id="rId60"/>
    <p:sldId id="349" r:id="rId61"/>
    <p:sldId id="399" r:id="rId62"/>
    <p:sldId id="357" r:id="rId63"/>
    <p:sldId id="439" r:id="rId64"/>
    <p:sldId id="350" r:id="rId65"/>
    <p:sldId id="409" r:id="rId66"/>
    <p:sldId id="444" r:id="rId67"/>
    <p:sldId id="408" r:id="rId68"/>
    <p:sldId id="416" r:id="rId69"/>
    <p:sldId id="411" r:id="rId70"/>
    <p:sldId id="412" r:id="rId71"/>
    <p:sldId id="413" r:id="rId72"/>
    <p:sldId id="414" r:id="rId73"/>
    <p:sldId id="417" r:id="rId74"/>
    <p:sldId id="423" r:id="rId75"/>
    <p:sldId id="438" r:id="rId76"/>
    <p:sldId id="424" r:id="rId77"/>
    <p:sldId id="425" r:id="rId78"/>
    <p:sldId id="426" r:id="rId79"/>
    <p:sldId id="427" r:id="rId80"/>
    <p:sldId id="428" r:id="rId81"/>
    <p:sldId id="429" r:id="rId82"/>
    <p:sldId id="435" r:id="rId83"/>
    <p:sldId id="434" r:id="rId84"/>
    <p:sldId id="436" r:id="rId85"/>
    <p:sldId id="445" r:id="rId86"/>
    <p:sldId id="432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>
      <p:cViewPr varScale="1">
        <p:scale>
          <a:sx n="112" d="100"/>
          <a:sy n="112" d="100"/>
        </p:scale>
        <p:origin x="85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F0AAF-AA2A-4886-9A96-99D2BF37FDE2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77852-4D39-48A3-8E86-450437CF9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9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7852-4D39-48A3-8E86-450437CF94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05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4082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198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197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8808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093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56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405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660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167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22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463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00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931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2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870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367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55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u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113E-AEDD-44EC-AF4E-18664E526F6D}" type="datetime1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385F-5D5E-4805-97A5-720BDC3A1DC5}" type="datetime1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1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5648-8C2D-4D3C-8421-39F4A874EE49}" type="datetime1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D7AE-D422-4EC7-A0A8-AEDA47BE9165}" type="datetime1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2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C6EDD-83E5-42D0-9EE1-03A0BE730F12}" type="datetime1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4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51A4-3E50-480A-9CDC-A87EDBAB5C3A}" type="datetime1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7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9BE-3732-458E-AE6A-D83292F455AE}" type="datetime1">
              <a:rPr lang="en-US" smtClean="0"/>
              <a:t>8/23/2016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1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4A07-5C68-4F25-B1C1-700AF4C0423F}" type="datetime1">
              <a:rPr lang="en-US" smtClean="0"/>
              <a:t>8/23/2016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7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BFA57-3F43-4C85-8F63-4FA38D4F0A58}" type="datetime1">
              <a:rPr lang="en-US" smtClean="0"/>
              <a:t>8/23/2016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0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0021-21DB-48B1-A121-24CE5D1F975C}" type="datetime1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F64A-4A3C-4B43-B972-BF8DA0FA541F}" type="datetime1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8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8229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89CC1-FC03-49E9-A320-17CFF60A545F}" type="datetime1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10A75-1353-4FD1-9402-18D25FE64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7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u="sng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R8UOjMy-5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pie-charts-are-the-worst-2013-6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://www.dreamsystemsmedia.com/blog/index.php/social-media-statistics-of-the-day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6/08/18/upshot/as-more-older-people-seek-work-they-are-put-into-old-person-jobs.html?action=click&amp;contentCollection=upshot&amp;region=rank&amp;module=package&amp;version=highlights&amp;contentPlacement=7&amp;pgtype=sectionfr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viz.wtf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humbsupviz.com/post/78862243869/another-exceptional-graphic-from-the-wall-stree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thumbsupviz.com/post/78862243869/another-exceptional-graphic-from-the-wall-stree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ceptualedge.com/example14.php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viz.wtf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TheMNTwinsareoverperforming/Dashboard1?:embed=y&amp;:showTabs=y&amp;:display_count=ye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azel-ok.blogspot.com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r8KdvU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thedailyshow.cc.com/videos/flgi4b/afghanistan-stability-chart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m/2014/07/28/font-ranking_n_5625650.html" TargetMode="External"/><Relationship Id="rId2" Type="http://schemas.openxmlformats.org/officeDocument/2006/relationships/hyperlink" Target="https://web.archive.org/web/20141221124450/http:/absolutegraphix.co.uk/bestworstfonts.asp?strID=Gu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4/08/16/upshot/mapping-migration-in-the-united-states-since-1900.html?WT.mc_id=2015-KWP-AUD_DEV&amp;WT.mc_ev=click&amp;ad-keywords=AUDDEVREMARK&amp;kwp_0=18046&amp;kwp_4=131412&amp;kwp_1=156190&amp;_r=0&amp;abt=0002&amp;abg=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gun-deaths-in-florida-increased-with-stand-your-ground-2014-2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graph?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5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" y="2074544"/>
            <a:ext cx="8664893" cy="2357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908" y="4353877"/>
            <a:ext cx="3918585" cy="827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711743"/>
            <a:ext cx="6901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How do we extract information?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950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Elementary Perceptual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15963"/>
            <a:ext cx="5167534" cy="6005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25908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often, extracting information involves more than one EPT.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4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4977" y="1009553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0" y="0"/>
                </a:lnTo>
                <a:lnTo>
                  <a:pt x="127000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7313458" y="1009553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1" y="0"/>
                </a:lnTo>
                <a:lnTo>
                  <a:pt x="127001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/>
          <p:nvPr/>
        </p:nvSpPr>
        <p:spPr>
          <a:xfrm>
            <a:off x="6482319" y="1309808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108188" y="4038213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4528485" y="1009553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1" y="0"/>
                </a:lnTo>
                <a:lnTo>
                  <a:pt x="127001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3701696" y="2471665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/>
          <p:nvPr/>
        </p:nvSpPr>
        <p:spPr>
          <a:xfrm>
            <a:off x="116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TextBox 10"/>
          <p:cNvSpPr txBox="1"/>
          <p:nvPr/>
        </p:nvSpPr>
        <p:spPr>
          <a:xfrm>
            <a:off x="116041" y="6314607"/>
            <a:ext cx="21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smtClean="0">
                <a:hlinkClick r:id="rId3"/>
              </a:rPr>
              <a:t>Hadley Wickham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4698" y="221726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44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1221" y="3341969"/>
            <a:ext cx="348122" cy="348122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15120" y="2975"/>
                </a:lnTo>
                <a:lnTo>
                  <a:pt x="176981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1"/>
                </a:lnTo>
                <a:lnTo>
                  <a:pt x="2975" y="215120"/>
                </a:lnTo>
                <a:lnTo>
                  <a:pt x="0" y="254000"/>
                </a:lnTo>
                <a:lnTo>
                  <a:pt x="743" y="273486"/>
                </a:lnTo>
                <a:lnTo>
                  <a:pt x="6695" y="312088"/>
                </a:lnTo>
                <a:lnTo>
                  <a:pt x="18598" y="349580"/>
                </a:lnTo>
                <a:lnTo>
                  <a:pt x="36453" y="385224"/>
                </a:lnTo>
                <a:lnTo>
                  <a:pt x="60259" y="418279"/>
                </a:lnTo>
                <a:lnTo>
                  <a:pt x="89720" y="447740"/>
                </a:lnTo>
                <a:lnTo>
                  <a:pt x="122776" y="471546"/>
                </a:lnTo>
                <a:lnTo>
                  <a:pt x="158419" y="489401"/>
                </a:lnTo>
                <a:lnTo>
                  <a:pt x="195912" y="501304"/>
                </a:lnTo>
                <a:lnTo>
                  <a:pt x="234514" y="507255"/>
                </a:lnTo>
                <a:lnTo>
                  <a:pt x="254000" y="507999"/>
                </a:lnTo>
                <a:lnTo>
                  <a:pt x="273486" y="507255"/>
                </a:lnTo>
                <a:lnTo>
                  <a:pt x="312088" y="501304"/>
                </a:lnTo>
                <a:lnTo>
                  <a:pt x="349580" y="489401"/>
                </a:lnTo>
                <a:lnTo>
                  <a:pt x="385224" y="471546"/>
                </a:lnTo>
                <a:lnTo>
                  <a:pt x="418279" y="447740"/>
                </a:lnTo>
                <a:lnTo>
                  <a:pt x="447740" y="418279"/>
                </a:lnTo>
                <a:lnTo>
                  <a:pt x="471546" y="385224"/>
                </a:lnTo>
                <a:lnTo>
                  <a:pt x="489401" y="349580"/>
                </a:lnTo>
                <a:lnTo>
                  <a:pt x="501304" y="312088"/>
                </a:lnTo>
                <a:lnTo>
                  <a:pt x="507255" y="273486"/>
                </a:lnTo>
                <a:lnTo>
                  <a:pt x="507999" y="254000"/>
                </a:lnTo>
                <a:lnTo>
                  <a:pt x="507255" y="234514"/>
                </a:lnTo>
                <a:lnTo>
                  <a:pt x="501304" y="195912"/>
                </a:lnTo>
                <a:lnTo>
                  <a:pt x="489401" y="158419"/>
                </a:lnTo>
                <a:lnTo>
                  <a:pt x="471546" y="122776"/>
                </a:lnTo>
                <a:lnTo>
                  <a:pt x="447740" y="89720"/>
                </a:lnTo>
                <a:lnTo>
                  <a:pt x="418279" y="60259"/>
                </a:lnTo>
                <a:lnTo>
                  <a:pt x="385224" y="36453"/>
                </a:lnTo>
                <a:lnTo>
                  <a:pt x="349580" y="18598"/>
                </a:lnTo>
                <a:lnTo>
                  <a:pt x="312088" y="6695"/>
                </a:lnTo>
                <a:lnTo>
                  <a:pt x="273486" y="743"/>
                </a:lnTo>
                <a:lnTo>
                  <a:pt x="25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5390086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6"/>
                </a:lnTo>
                <a:lnTo>
                  <a:pt x="920819" y="3536600"/>
                </a:lnTo>
                <a:lnTo>
                  <a:pt x="1052403" y="3609135"/>
                </a:lnTo>
                <a:lnTo>
                  <a:pt x="1188147" y="3670510"/>
                </a:lnTo>
                <a:lnTo>
                  <a:pt x="1327358" y="3720726"/>
                </a:lnTo>
                <a:lnTo>
                  <a:pt x="1469342" y="3759783"/>
                </a:lnTo>
                <a:lnTo>
                  <a:pt x="1613406" y="3787681"/>
                </a:lnTo>
                <a:lnTo>
                  <a:pt x="1758857" y="3804420"/>
                </a:lnTo>
                <a:lnTo>
                  <a:pt x="1905001" y="3809999"/>
                </a:lnTo>
                <a:lnTo>
                  <a:pt x="2051145" y="3804420"/>
                </a:lnTo>
                <a:lnTo>
                  <a:pt x="2196595" y="3787681"/>
                </a:lnTo>
                <a:lnTo>
                  <a:pt x="2340660" y="3759783"/>
                </a:lnTo>
                <a:lnTo>
                  <a:pt x="2482644" y="3720726"/>
                </a:lnTo>
                <a:lnTo>
                  <a:pt x="2621854" y="3670510"/>
                </a:lnTo>
                <a:lnTo>
                  <a:pt x="2757598" y="3609135"/>
                </a:lnTo>
                <a:lnTo>
                  <a:pt x="2889182" y="3536600"/>
                </a:lnTo>
                <a:lnTo>
                  <a:pt x="3015913" y="3452906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5" y="2757599"/>
                </a:lnTo>
                <a:lnTo>
                  <a:pt x="3670511" y="2621855"/>
                </a:lnTo>
                <a:lnTo>
                  <a:pt x="3720727" y="2482644"/>
                </a:lnTo>
                <a:lnTo>
                  <a:pt x="3759784" y="2340660"/>
                </a:lnTo>
                <a:lnTo>
                  <a:pt x="3787682" y="2196596"/>
                </a:lnTo>
                <a:lnTo>
                  <a:pt x="3804421" y="2051145"/>
                </a:lnTo>
                <a:lnTo>
                  <a:pt x="3810001" y="1905001"/>
                </a:lnTo>
                <a:lnTo>
                  <a:pt x="3804421" y="1758857"/>
                </a:lnTo>
                <a:lnTo>
                  <a:pt x="3787682" y="1613406"/>
                </a:lnTo>
                <a:lnTo>
                  <a:pt x="3759784" y="1469342"/>
                </a:lnTo>
                <a:lnTo>
                  <a:pt x="3720727" y="1327358"/>
                </a:lnTo>
                <a:lnTo>
                  <a:pt x="3670511" y="1188147"/>
                </a:lnTo>
                <a:lnTo>
                  <a:pt x="3609135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/>
          <p:nvPr/>
        </p:nvSpPr>
        <p:spPr>
          <a:xfrm>
            <a:off x="116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0" name="TextBox 9"/>
          <p:cNvSpPr txBox="1"/>
          <p:nvPr/>
        </p:nvSpPr>
        <p:spPr>
          <a:xfrm>
            <a:off x="116041" y="6314607"/>
            <a:ext cx="21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smtClean="0">
                <a:hlinkClick r:id="rId3"/>
              </a:rPr>
              <a:t>Hadley Wickham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4698" y="221726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832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9824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7"/>
                </a:lnTo>
                <a:lnTo>
                  <a:pt x="920819" y="3536601"/>
                </a:lnTo>
                <a:lnTo>
                  <a:pt x="1052403" y="3609135"/>
                </a:lnTo>
                <a:lnTo>
                  <a:pt x="1188147" y="3670511"/>
                </a:lnTo>
                <a:lnTo>
                  <a:pt x="1327358" y="3720727"/>
                </a:lnTo>
                <a:lnTo>
                  <a:pt x="1469342" y="3759784"/>
                </a:lnTo>
                <a:lnTo>
                  <a:pt x="1613406" y="3787682"/>
                </a:lnTo>
                <a:lnTo>
                  <a:pt x="1758857" y="3804421"/>
                </a:lnTo>
                <a:lnTo>
                  <a:pt x="1905001" y="3810000"/>
                </a:lnTo>
                <a:lnTo>
                  <a:pt x="2051145" y="3804421"/>
                </a:lnTo>
                <a:lnTo>
                  <a:pt x="2196595" y="3787682"/>
                </a:lnTo>
                <a:lnTo>
                  <a:pt x="2340660" y="3759784"/>
                </a:lnTo>
                <a:lnTo>
                  <a:pt x="2482644" y="3720727"/>
                </a:lnTo>
                <a:lnTo>
                  <a:pt x="2621854" y="3670511"/>
                </a:lnTo>
                <a:lnTo>
                  <a:pt x="2757598" y="3609135"/>
                </a:lnTo>
                <a:lnTo>
                  <a:pt x="2889182" y="3536601"/>
                </a:lnTo>
                <a:lnTo>
                  <a:pt x="3015913" y="3452907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4" y="2757599"/>
                </a:lnTo>
                <a:lnTo>
                  <a:pt x="3670510" y="2621855"/>
                </a:lnTo>
                <a:lnTo>
                  <a:pt x="3720726" y="2482644"/>
                </a:lnTo>
                <a:lnTo>
                  <a:pt x="3759783" y="2340660"/>
                </a:lnTo>
                <a:lnTo>
                  <a:pt x="3787681" y="2196596"/>
                </a:lnTo>
                <a:lnTo>
                  <a:pt x="3804420" y="2051145"/>
                </a:lnTo>
                <a:lnTo>
                  <a:pt x="3810000" y="1905001"/>
                </a:lnTo>
                <a:lnTo>
                  <a:pt x="3804420" y="1758857"/>
                </a:lnTo>
                <a:lnTo>
                  <a:pt x="3787681" y="1613406"/>
                </a:lnTo>
                <a:lnTo>
                  <a:pt x="3759783" y="1469342"/>
                </a:lnTo>
                <a:lnTo>
                  <a:pt x="3720726" y="1327358"/>
                </a:lnTo>
                <a:lnTo>
                  <a:pt x="3670510" y="1188147"/>
                </a:lnTo>
                <a:lnTo>
                  <a:pt x="3609134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5346571" y="2358525"/>
            <a:ext cx="2306307" cy="2306307"/>
          </a:xfrm>
          <a:custGeom>
            <a:avLst/>
            <a:gdLst/>
            <a:ahLst/>
            <a:cxnLst/>
            <a:rect l="l" t="t" r="r" b="b"/>
            <a:pathLst>
              <a:path w="3365500" h="3365500">
                <a:moveTo>
                  <a:pt x="0" y="0"/>
                </a:moveTo>
                <a:lnTo>
                  <a:pt x="3365500" y="0"/>
                </a:lnTo>
                <a:lnTo>
                  <a:pt x="33655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/>
          <p:nvPr/>
        </p:nvSpPr>
        <p:spPr>
          <a:xfrm>
            <a:off x="116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TextBox 8"/>
          <p:cNvSpPr txBox="1"/>
          <p:nvPr/>
        </p:nvSpPr>
        <p:spPr>
          <a:xfrm>
            <a:off x="116041" y="6314607"/>
            <a:ext cx="21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smtClean="0">
                <a:hlinkClick r:id="rId3"/>
              </a:rPr>
              <a:t>Hadley Wickham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698" y="221726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24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HSV: The 3 dimensions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9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6331"/>
          <a:stretch/>
        </p:blipFill>
        <p:spPr>
          <a:xfrm>
            <a:off x="1635701" y="838200"/>
            <a:ext cx="5167534" cy="26225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847868" y="2667000"/>
            <a:ext cx="2743200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760027" y="2694285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67060" y="2960985"/>
            <a:ext cx="831167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74092" y="2999085"/>
            <a:ext cx="779002" cy="26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03235" y="2537420"/>
            <a:ext cx="115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</a:t>
            </a:r>
            <a:r>
              <a:rPr lang="en-US" dirty="0" smtClean="0"/>
              <a:t>ue</a:t>
            </a:r>
          </a:p>
          <a:p>
            <a:r>
              <a:rPr lang="en-US" b="1" u="sng" dirty="0" smtClean="0"/>
              <a:t>S</a:t>
            </a:r>
            <a:r>
              <a:rPr lang="en-US" dirty="0" smtClean="0"/>
              <a:t>aturation</a:t>
            </a:r>
          </a:p>
          <a:p>
            <a:r>
              <a:rPr lang="en-US" b="1" u="sng" dirty="0" smtClean="0"/>
              <a:t>V</a:t>
            </a:r>
            <a:r>
              <a:rPr lang="en-US" dirty="0" smtClean="0"/>
              <a:t>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2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color.adobe.com/build2.0.0-buildNo/resource/img/kuler/color_wheel_7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9900"/>
            <a:ext cx="58864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9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http://img4.wikia.nocookie.net/__cb20130922072724/cforge/images/5/51/Color_Hue_Satu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7620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https://upload.wikimedia.org/wikipedia/commons/0/0d/HSV_color_solid_cylinder_alpha_lowgam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9900"/>
            <a:ext cx="7848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R8UOjMy-5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2599" y="1143000"/>
            <a:ext cx="8263467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20</a:t>
            </a:fld>
            <a:endParaRPr lang="en-US"/>
          </a:p>
        </p:txBody>
      </p:sp>
      <p:pic>
        <p:nvPicPr>
          <p:cNvPr id="4098" name="Picture 2" descr="https://upload.wikimedia.org/wikipedia/commons/thumb/d/d6/Tint-tone-shade.svg/800px-Tint-tone-shad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"/>
            <a:ext cx="7963352" cy="597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2688818" y="368105"/>
            <a:ext cx="4343400" cy="1447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973822">
            <a:off x="3368068" y="531243"/>
            <a:ext cx="4441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Saturation (aka “color ramp”)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850541"/>
            <a:ext cx="13715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Value</a:t>
            </a:r>
          </a:p>
          <a:p>
            <a:r>
              <a:rPr lang="en-US" sz="2800" dirty="0" smtClean="0"/>
              <a:t>(aka “gray ramp”)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115809" y="1128095"/>
            <a:ext cx="27191" cy="4550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02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0086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6"/>
                </a:lnTo>
                <a:lnTo>
                  <a:pt x="920819" y="3536600"/>
                </a:lnTo>
                <a:lnTo>
                  <a:pt x="1052403" y="3609135"/>
                </a:lnTo>
                <a:lnTo>
                  <a:pt x="1188147" y="3670510"/>
                </a:lnTo>
                <a:lnTo>
                  <a:pt x="1327358" y="3720726"/>
                </a:lnTo>
                <a:lnTo>
                  <a:pt x="1469342" y="3759783"/>
                </a:lnTo>
                <a:lnTo>
                  <a:pt x="1613406" y="3787681"/>
                </a:lnTo>
                <a:lnTo>
                  <a:pt x="1758857" y="3804420"/>
                </a:lnTo>
                <a:lnTo>
                  <a:pt x="1905001" y="3809999"/>
                </a:lnTo>
                <a:lnTo>
                  <a:pt x="2051145" y="3804420"/>
                </a:lnTo>
                <a:lnTo>
                  <a:pt x="2196595" y="3787681"/>
                </a:lnTo>
                <a:lnTo>
                  <a:pt x="2340660" y="3759783"/>
                </a:lnTo>
                <a:lnTo>
                  <a:pt x="2482644" y="3720726"/>
                </a:lnTo>
                <a:lnTo>
                  <a:pt x="2621854" y="3670510"/>
                </a:lnTo>
                <a:lnTo>
                  <a:pt x="2757598" y="3609135"/>
                </a:lnTo>
                <a:lnTo>
                  <a:pt x="2889182" y="3536600"/>
                </a:lnTo>
                <a:lnTo>
                  <a:pt x="3015913" y="3452906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5" y="2757599"/>
                </a:lnTo>
                <a:lnTo>
                  <a:pt x="3670511" y="2621855"/>
                </a:lnTo>
                <a:lnTo>
                  <a:pt x="3720727" y="2482644"/>
                </a:lnTo>
                <a:lnTo>
                  <a:pt x="3759784" y="2340660"/>
                </a:lnTo>
                <a:lnTo>
                  <a:pt x="3787682" y="2196596"/>
                </a:lnTo>
                <a:lnTo>
                  <a:pt x="3804421" y="2051145"/>
                </a:lnTo>
                <a:lnTo>
                  <a:pt x="3810001" y="1905001"/>
                </a:lnTo>
                <a:lnTo>
                  <a:pt x="3804421" y="1758857"/>
                </a:lnTo>
                <a:lnTo>
                  <a:pt x="3787682" y="1613406"/>
                </a:lnTo>
                <a:lnTo>
                  <a:pt x="3759784" y="1469342"/>
                </a:lnTo>
                <a:lnTo>
                  <a:pt x="3720727" y="1327358"/>
                </a:lnTo>
                <a:lnTo>
                  <a:pt x="3670511" y="1188147"/>
                </a:lnTo>
                <a:lnTo>
                  <a:pt x="3609135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1499824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7"/>
                </a:lnTo>
                <a:lnTo>
                  <a:pt x="920819" y="3536601"/>
                </a:lnTo>
                <a:lnTo>
                  <a:pt x="1052403" y="3609135"/>
                </a:lnTo>
                <a:lnTo>
                  <a:pt x="1188147" y="3670511"/>
                </a:lnTo>
                <a:lnTo>
                  <a:pt x="1327358" y="3720727"/>
                </a:lnTo>
                <a:lnTo>
                  <a:pt x="1469342" y="3759784"/>
                </a:lnTo>
                <a:lnTo>
                  <a:pt x="1613406" y="3787682"/>
                </a:lnTo>
                <a:lnTo>
                  <a:pt x="1758857" y="3804421"/>
                </a:lnTo>
                <a:lnTo>
                  <a:pt x="1905001" y="3810000"/>
                </a:lnTo>
                <a:lnTo>
                  <a:pt x="2051145" y="3804421"/>
                </a:lnTo>
                <a:lnTo>
                  <a:pt x="2196595" y="3787682"/>
                </a:lnTo>
                <a:lnTo>
                  <a:pt x="2340660" y="3759784"/>
                </a:lnTo>
                <a:lnTo>
                  <a:pt x="2482644" y="3720727"/>
                </a:lnTo>
                <a:lnTo>
                  <a:pt x="2621854" y="3670511"/>
                </a:lnTo>
                <a:lnTo>
                  <a:pt x="2757598" y="3609135"/>
                </a:lnTo>
                <a:lnTo>
                  <a:pt x="2889182" y="3536601"/>
                </a:lnTo>
                <a:lnTo>
                  <a:pt x="3015913" y="3452907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4" y="2757599"/>
                </a:lnTo>
                <a:lnTo>
                  <a:pt x="3670510" y="2621855"/>
                </a:lnTo>
                <a:lnTo>
                  <a:pt x="3720726" y="2482644"/>
                </a:lnTo>
                <a:lnTo>
                  <a:pt x="3759783" y="2340660"/>
                </a:lnTo>
                <a:lnTo>
                  <a:pt x="3787681" y="2196596"/>
                </a:lnTo>
                <a:lnTo>
                  <a:pt x="3804420" y="2051145"/>
                </a:lnTo>
                <a:lnTo>
                  <a:pt x="3810000" y="1905001"/>
                </a:lnTo>
                <a:lnTo>
                  <a:pt x="3804420" y="1758857"/>
                </a:lnTo>
                <a:lnTo>
                  <a:pt x="3787681" y="1613406"/>
                </a:lnTo>
                <a:lnTo>
                  <a:pt x="3759783" y="1469342"/>
                </a:lnTo>
                <a:lnTo>
                  <a:pt x="3720726" y="1327358"/>
                </a:lnTo>
                <a:lnTo>
                  <a:pt x="3670510" y="1188147"/>
                </a:lnTo>
                <a:lnTo>
                  <a:pt x="3609134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/>
          <p:nvPr/>
        </p:nvSpPr>
        <p:spPr>
          <a:xfrm>
            <a:off x="116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TextBox 8"/>
          <p:cNvSpPr txBox="1"/>
          <p:nvPr/>
        </p:nvSpPr>
        <p:spPr>
          <a:xfrm>
            <a:off x="116041" y="6314607"/>
            <a:ext cx="21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smtClean="0">
                <a:hlinkClick r:id="rId3"/>
              </a:rPr>
              <a:t>Hadley Wickham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698" y="221726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35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5735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6"/>
                </a:lnTo>
                <a:lnTo>
                  <a:pt x="920819" y="3536600"/>
                </a:lnTo>
                <a:lnTo>
                  <a:pt x="1052403" y="3609135"/>
                </a:lnTo>
                <a:lnTo>
                  <a:pt x="1188147" y="3670510"/>
                </a:lnTo>
                <a:lnTo>
                  <a:pt x="1327358" y="3720726"/>
                </a:lnTo>
                <a:lnTo>
                  <a:pt x="1469342" y="3759783"/>
                </a:lnTo>
                <a:lnTo>
                  <a:pt x="1613406" y="3787681"/>
                </a:lnTo>
                <a:lnTo>
                  <a:pt x="1758857" y="3804420"/>
                </a:lnTo>
                <a:lnTo>
                  <a:pt x="1905001" y="3809999"/>
                </a:lnTo>
                <a:lnTo>
                  <a:pt x="2051145" y="3804420"/>
                </a:lnTo>
                <a:lnTo>
                  <a:pt x="2196595" y="3787681"/>
                </a:lnTo>
                <a:lnTo>
                  <a:pt x="2340660" y="3759783"/>
                </a:lnTo>
                <a:lnTo>
                  <a:pt x="2482644" y="3720726"/>
                </a:lnTo>
                <a:lnTo>
                  <a:pt x="2621854" y="3670510"/>
                </a:lnTo>
                <a:lnTo>
                  <a:pt x="2757598" y="3609135"/>
                </a:lnTo>
                <a:lnTo>
                  <a:pt x="2889182" y="3536600"/>
                </a:lnTo>
                <a:lnTo>
                  <a:pt x="3015913" y="3452906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5" y="2757599"/>
                </a:lnTo>
                <a:lnTo>
                  <a:pt x="3670511" y="2621855"/>
                </a:lnTo>
                <a:lnTo>
                  <a:pt x="3720727" y="2482644"/>
                </a:lnTo>
                <a:lnTo>
                  <a:pt x="3759784" y="2340660"/>
                </a:lnTo>
                <a:lnTo>
                  <a:pt x="3787682" y="2196596"/>
                </a:lnTo>
                <a:lnTo>
                  <a:pt x="3804421" y="2051145"/>
                </a:lnTo>
                <a:lnTo>
                  <a:pt x="3810001" y="1905001"/>
                </a:lnTo>
                <a:lnTo>
                  <a:pt x="3804421" y="1758857"/>
                </a:lnTo>
                <a:lnTo>
                  <a:pt x="3787682" y="1613406"/>
                </a:lnTo>
                <a:lnTo>
                  <a:pt x="3759784" y="1469342"/>
                </a:lnTo>
                <a:lnTo>
                  <a:pt x="3720727" y="1327358"/>
                </a:lnTo>
                <a:lnTo>
                  <a:pt x="3670511" y="1188147"/>
                </a:lnTo>
                <a:lnTo>
                  <a:pt x="3609135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B476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1499824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6"/>
                </a:lnTo>
                <a:lnTo>
                  <a:pt x="920819" y="3536600"/>
                </a:lnTo>
                <a:lnTo>
                  <a:pt x="1052403" y="3609135"/>
                </a:lnTo>
                <a:lnTo>
                  <a:pt x="1188147" y="3670510"/>
                </a:lnTo>
                <a:lnTo>
                  <a:pt x="1327358" y="3720726"/>
                </a:lnTo>
                <a:lnTo>
                  <a:pt x="1469342" y="3759783"/>
                </a:lnTo>
                <a:lnTo>
                  <a:pt x="1613406" y="3787681"/>
                </a:lnTo>
                <a:lnTo>
                  <a:pt x="1758857" y="3804420"/>
                </a:lnTo>
                <a:lnTo>
                  <a:pt x="1905001" y="3809999"/>
                </a:lnTo>
                <a:lnTo>
                  <a:pt x="2051145" y="3804420"/>
                </a:lnTo>
                <a:lnTo>
                  <a:pt x="2196595" y="3787681"/>
                </a:lnTo>
                <a:lnTo>
                  <a:pt x="2340660" y="3759783"/>
                </a:lnTo>
                <a:lnTo>
                  <a:pt x="2482644" y="3720726"/>
                </a:lnTo>
                <a:lnTo>
                  <a:pt x="2621854" y="3670510"/>
                </a:lnTo>
                <a:lnTo>
                  <a:pt x="2757598" y="3609135"/>
                </a:lnTo>
                <a:lnTo>
                  <a:pt x="2889182" y="3536600"/>
                </a:lnTo>
                <a:lnTo>
                  <a:pt x="3015913" y="3452906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4" y="2757599"/>
                </a:lnTo>
                <a:lnTo>
                  <a:pt x="3670510" y="2621855"/>
                </a:lnTo>
                <a:lnTo>
                  <a:pt x="3720726" y="2482644"/>
                </a:lnTo>
                <a:lnTo>
                  <a:pt x="3759783" y="2340660"/>
                </a:lnTo>
                <a:lnTo>
                  <a:pt x="3787681" y="2196596"/>
                </a:lnTo>
                <a:lnTo>
                  <a:pt x="3804420" y="2051145"/>
                </a:lnTo>
                <a:lnTo>
                  <a:pt x="3810000" y="1905001"/>
                </a:lnTo>
                <a:lnTo>
                  <a:pt x="3804420" y="1758857"/>
                </a:lnTo>
                <a:lnTo>
                  <a:pt x="3787681" y="1613406"/>
                </a:lnTo>
                <a:lnTo>
                  <a:pt x="3759783" y="1469342"/>
                </a:lnTo>
                <a:lnTo>
                  <a:pt x="3720726" y="1327358"/>
                </a:lnTo>
                <a:lnTo>
                  <a:pt x="3670510" y="1188147"/>
                </a:lnTo>
                <a:lnTo>
                  <a:pt x="3609134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42955E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/>
          <p:nvPr/>
        </p:nvSpPr>
        <p:spPr>
          <a:xfrm>
            <a:off x="116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TextBox 8"/>
          <p:cNvSpPr txBox="1"/>
          <p:nvPr/>
        </p:nvSpPr>
        <p:spPr>
          <a:xfrm>
            <a:off x="116041" y="6314607"/>
            <a:ext cx="21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smtClean="0">
                <a:hlinkClick r:id="rId3"/>
              </a:rPr>
              <a:t>Hadley Wickham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698" y="221726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1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64573" y="2249738"/>
            <a:ext cx="2175761" cy="2175761"/>
          </a:xfrm>
          <a:custGeom>
            <a:avLst/>
            <a:gdLst/>
            <a:ahLst/>
            <a:cxnLst/>
            <a:rect l="l" t="t" r="r" b="b"/>
            <a:pathLst>
              <a:path w="3175000" h="3175000">
                <a:moveTo>
                  <a:pt x="1587500" y="0"/>
                </a:moveTo>
                <a:lnTo>
                  <a:pt x="1465713" y="4649"/>
                </a:lnTo>
                <a:lnTo>
                  <a:pt x="1344504" y="18598"/>
                </a:lnTo>
                <a:lnTo>
                  <a:pt x="1224451" y="41847"/>
                </a:lnTo>
                <a:lnTo>
                  <a:pt x="1106131" y="74394"/>
                </a:lnTo>
                <a:lnTo>
                  <a:pt x="990122" y="116242"/>
                </a:lnTo>
                <a:lnTo>
                  <a:pt x="877002" y="167388"/>
                </a:lnTo>
                <a:lnTo>
                  <a:pt x="767349" y="227834"/>
                </a:lnTo>
                <a:lnTo>
                  <a:pt x="661740" y="297579"/>
                </a:lnTo>
                <a:lnTo>
                  <a:pt x="560753" y="376624"/>
                </a:lnTo>
                <a:lnTo>
                  <a:pt x="464967" y="464968"/>
                </a:lnTo>
                <a:lnTo>
                  <a:pt x="376623" y="560754"/>
                </a:lnTo>
                <a:lnTo>
                  <a:pt x="297579" y="661741"/>
                </a:lnTo>
                <a:lnTo>
                  <a:pt x="227834" y="767349"/>
                </a:lnTo>
                <a:lnTo>
                  <a:pt x="167388" y="877002"/>
                </a:lnTo>
                <a:lnTo>
                  <a:pt x="116241" y="990122"/>
                </a:lnTo>
                <a:lnTo>
                  <a:pt x="74394" y="1106131"/>
                </a:lnTo>
                <a:lnTo>
                  <a:pt x="41847" y="1224451"/>
                </a:lnTo>
                <a:lnTo>
                  <a:pt x="18598" y="1344505"/>
                </a:lnTo>
                <a:lnTo>
                  <a:pt x="4649" y="1465714"/>
                </a:lnTo>
                <a:lnTo>
                  <a:pt x="0" y="1587500"/>
                </a:lnTo>
                <a:lnTo>
                  <a:pt x="4649" y="1709287"/>
                </a:lnTo>
                <a:lnTo>
                  <a:pt x="18598" y="1830496"/>
                </a:lnTo>
                <a:lnTo>
                  <a:pt x="41847" y="1950550"/>
                </a:lnTo>
                <a:lnTo>
                  <a:pt x="74394" y="2068870"/>
                </a:lnTo>
                <a:lnTo>
                  <a:pt x="116241" y="2184879"/>
                </a:lnTo>
                <a:lnTo>
                  <a:pt x="167388" y="2297999"/>
                </a:lnTo>
                <a:lnTo>
                  <a:pt x="227834" y="2407653"/>
                </a:lnTo>
                <a:lnTo>
                  <a:pt x="297579" y="2513262"/>
                </a:lnTo>
                <a:lnTo>
                  <a:pt x="376623" y="2614248"/>
                </a:lnTo>
                <a:lnTo>
                  <a:pt x="464967" y="2710035"/>
                </a:lnTo>
                <a:lnTo>
                  <a:pt x="560753" y="2798378"/>
                </a:lnTo>
                <a:lnTo>
                  <a:pt x="661740" y="2877422"/>
                </a:lnTo>
                <a:lnTo>
                  <a:pt x="767349" y="2947167"/>
                </a:lnTo>
                <a:lnTo>
                  <a:pt x="877002" y="3007613"/>
                </a:lnTo>
                <a:lnTo>
                  <a:pt x="990122" y="3058759"/>
                </a:lnTo>
                <a:lnTo>
                  <a:pt x="1106131" y="3100606"/>
                </a:lnTo>
                <a:lnTo>
                  <a:pt x="1224451" y="3133154"/>
                </a:lnTo>
                <a:lnTo>
                  <a:pt x="1344504" y="3156402"/>
                </a:lnTo>
                <a:lnTo>
                  <a:pt x="1465713" y="3170351"/>
                </a:lnTo>
                <a:lnTo>
                  <a:pt x="1587500" y="3175000"/>
                </a:lnTo>
                <a:lnTo>
                  <a:pt x="1709287" y="3170351"/>
                </a:lnTo>
                <a:lnTo>
                  <a:pt x="1830496" y="3156402"/>
                </a:lnTo>
                <a:lnTo>
                  <a:pt x="1950549" y="3133154"/>
                </a:lnTo>
                <a:lnTo>
                  <a:pt x="2068869" y="3100606"/>
                </a:lnTo>
                <a:lnTo>
                  <a:pt x="2184878" y="3058759"/>
                </a:lnTo>
                <a:lnTo>
                  <a:pt x="2297998" y="3007613"/>
                </a:lnTo>
                <a:lnTo>
                  <a:pt x="2407651" y="2947167"/>
                </a:lnTo>
                <a:lnTo>
                  <a:pt x="2513260" y="2877422"/>
                </a:lnTo>
                <a:lnTo>
                  <a:pt x="2614246" y="2798378"/>
                </a:lnTo>
                <a:lnTo>
                  <a:pt x="2710032" y="2710035"/>
                </a:lnTo>
                <a:lnTo>
                  <a:pt x="2798376" y="2614248"/>
                </a:lnTo>
                <a:lnTo>
                  <a:pt x="2877421" y="2513262"/>
                </a:lnTo>
                <a:lnTo>
                  <a:pt x="2947166" y="2407653"/>
                </a:lnTo>
                <a:lnTo>
                  <a:pt x="3007612" y="2297999"/>
                </a:lnTo>
                <a:lnTo>
                  <a:pt x="3058758" y="2184879"/>
                </a:lnTo>
                <a:lnTo>
                  <a:pt x="3100605" y="2068870"/>
                </a:lnTo>
                <a:lnTo>
                  <a:pt x="3133153" y="1950550"/>
                </a:lnTo>
                <a:lnTo>
                  <a:pt x="3156401" y="1830496"/>
                </a:lnTo>
                <a:lnTo>
                  <a:pt x="3170350" y="1709287"/>
                </a:lnTo>
                <a:lnTo>
                  <a:pt x="3175000" y="1587500"/>
                </a:lnTo>
                <a:lnTo>
                  <a:pt x="3170350" y="1465714"/>
                </a:lnTo>
                <a:lnTo>
                  <a:pt x="3156401" y="1344505"/>
                </a:lnTo>
                <a:lnTo>
                  <a:pt x="3133153" y="1224451"/>
                </a:lnTo>
                <a:lnTo>
                  <a:pt x="3100605" y="1106131"/>
                </a:lnTo>
                <a:lnTo>
                  <a:pt x="3058758" y="990122"/>
                </a:lnTo>
                <a:lnTo>
                  <a:pt x="3007612" y="877002"/>
                </a:lnTo>
                <a:lnTo>
                  <a:pt x="2947166" y="767349"/>
                </a:lnTo>
                <a:lnTo>
                  <a:pt x="2877421" y="661741"/>
                </a:lnTo>
                <a:lnTo>
                  <a:pt x="2798376" y="560754"/>
                </a:lnTo>
                <a:lnTo>
                  <a:pt x="2710032" y="464968"/>
                </a:lnTo>
                <a:lnTo>
                  <a:pt x="2614246" y="376624"/>
                </a:lnTo>
                <a:lnTo>
                  <a:pt x="2513260" y="297579"/>
                </a:lnTo>
                <a:lnTo>
                  <a:pt x="2407651" y="227834"/>
                </a:lnTo>
                <a:lnTo>
                  <a:pt x="2297998" y="167388"/>
                </a:lnTo>
                <a:lnTo>
                  <a:pt x="2184878" y="116242"/>
                </a:lnTo>
                <a:lnTo>
                  <a:pt x="2068869" y="74394"/>
                </a:lnTo>
                <a:lnTo>
                  <a:pt x="1950549" y="41847"/>
                </a:lnTo>
                <a:lnTo>
                  <a:pt x="1830496" y="18598"/>
                </a:lnTo>
                <a:lnTo>
                  <a:pt x="1709287" y="4649"/>
                </a:lnTo>
                <a:lnTo>
                  <a:pt x="1587500" y="0"/>
                </a:lnTo>
                <a:close/>
              </a:path>
            </a:pathLst>
          </a:custGeom>
          <a:solidFill>
            <a:srgbClr val="169852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899314" y="2254089"/>
            <a:ext cx="2175761" cy="2175761"/>
          </a:xfrm>
          <a:custGeom>
            <a:avLst/>
            <a:gdLst/>
            <a:ahLst/>
            <a:cxnLst/>
            <a:rect l="l" t="t" r="r" b="b"/>
            <a:pathLst>
              <a:path w="3175000" h="3175000">
                <a:moveTo>
                  <a:pt x="1587500" y="0"/>
                </a:moveTo>
                <a:lnTo>
                  <a:pt x="1465713" y="4649"/>
                </a:lnTo>
                <a:lnTo>
                  <a:pt x="1344504" y="18598"/>
                </a:lnTo>
                <a:lnTo>
                  <a:pt x="1224451" y="41847"/>
                </a:lnTo>
                <a:lnTo>
                  <a:pt x="1106131" y="74394"/>
                </a:lnTo>
                <a:lnTo>
                  <a:pt x="990122" y="116242"/>
                </a:lnTo>
                <a:lnTo>
                  <a:pt x="877002" y="167388"/>
                </a:lnTo>
                <a:lnTo>
                  <a:pt x="767349" y="227834"/>
                </a:lnTo>
                <a:lnTo>
                  <a:pt x="661740" y="297579"/>
                </a:lnTo>
                <a:lnTo>
                  <a:pt x="560753" y="376624"/>
                </a:lnTo>
                <a:lnTo>
                  <a:pt x="464967" y="464968"/>
                </a:lnTo>
                <a:lnTo>
                  <a:pt x="376623" y="560754"/>
                </a:lnTo>
                <a:lnTo>
                  <a:pt x="297579" y="661741"/>
                </a:lnTo>
                <a:lnTo>
                  <a:pt x="227834" y="767349"/>
                </a:lnTo>
                <a:lnTo>
                  <a:pt x="167388" y="877002"/>
                </a:lnTo>
                <a:lnTo>
                  <a:pt x="116241" y="990122"/>
                </a:lnTo>
                <a:lnTo>
                  <a:pt x="74394" y="1106131"/>
                </a:lnTo>
                <a:lnTo>
                  <a:pt x="41847" y="1224451"/>
                </a:lnTo>
                <a:lnTo>
                  <a:pt x="18598" y="1344505"/>
                </a:lnTo>
                <a:lnTo>
                  <a:pt x="4649" y="1465714"/>
                </a:lnTo>
                <a:lnTo>
                  <a:pt x="0" y="1587500"/>
                </a:lnTo>
                <a:lnTo>
                  <a:pt x="4649" y="1709287"/>
                </a:lnTo>
                <a:lnTo>
                  <a:pt x="18598" y="1830496"/>
                </a:lnTo>
                <a:lnTo>
                  <a:pt x="41847" y="1950550"/>
                </a:lnTo>
                <a:lnTo>
                  <a:pt x="74394" y="2068870"/>
                </a:lnTo>
                <a:lnTo>
                  <a:pt x="116241" y="2184879"/>
                </a:lnTo>
                <a:lnTo>
                  <a:pt x="167388" y="2297999"/>
                </a:lnTo>
                <a:lnTo>
                  <a:pt x="227834" y="2407653"/>
                </a:lnTo>
                <a:lnTo>
                  <a:pt x="297579" y="2513262"/>
                </a:lnTo>
                <a:lnTo>
                  <a:pt x="376623" y="2614248"/>
                </a:lnTo>
                <a:lnTo>
                  <a:pt x="464967" y="2710035"/>
                </a:lnTo>
                <a:lnTo>
                  <a:pt x="560753" y="2798378"/>
                </a:lnTo>
                <a:lnTo>
                  <a:pt x="661740" y="2877422"/>
                </a:lnTo>
                <a:lnTo>
                  <a:pt x="767349" y="2947167"/>
                </a:lnTo>
                <a:lnTo>
                  <a:pt x="877002" y="3007613"/>
                </a:lnTo>
                <a:lnTo>
                  <a:pt x="990122" y="3058759"/>
                </a:lnTo>
                <a:lnTo>
                  <a:pt x="1106131" y="3100606"/>
                </a:lnTo>
                <a:lnTo>
                  <a:pt x="1224451" y="3133154"/>
                </a:lnTo>
                <a:lnTo>
                  <a:pt x="1344504" y="3156402"/>
                </a:lnTo>
                <a:lnTo>
                  <a:pt x="1465713" y="3170351"/>
                </a:lnTo>
                <a:lnTo>
                  <a:pt x="1587500" y="3175000"/>
                </a:lnTo>
                <a:lnTo>
                  <a:pt x="1709287" y="3170351"/>
                </a:lnTo>
                <a:lnTo>
                  <a:pt x="1830496" y="3156402"/>
                </a:lnTo>
                <a:lnTo>
                  <a:pt x="1950549" y="3133154"/>
                </a:lnTo>
                <a:lnTo>
                  <a:pt x="2068869" y="3100606"/>
                </a:lnTo>
                <a:lnTo>
                  <a:pt x="2184878" y="3058759"/>
                </a:lnTo>
                <a:lnTo>
                  <a:pt x="2297998" y="3007613"/>
                </a:lnTo>
                <a:lnTo>
                  <a:pt x="2407652" y="2947167"/>
                </a:lnTo>
                <a:lnTo>
                  <a:pt x="2513261" y="2877422"/>
                </a:lnTo>
                <a:lnTo>
                  <a:pt x="2614247" y="2798378"/>
                </a:lnTo>
                <a:lnTo>
                  <a:pt x="2710034" y="2710035"/>
                </a:lnTo>
                <a:lnTo>
                  <a:pt x="2798377" y="2614248"/>
                </a:lnTo>
                <a:lnTo>
                  <a:pt x="2877422" y="2513262"/>
                </a:lnTo>
                <a:lnTo>
                  <a:pt x="2947167" y="2407653"/>
                </a:lnTo>
                <a:lnTo>
                  <a:pt x="3007612" y="2297999"/>
                </a:lnTo>
                <a:lnTo>
                  <a:pt x="3058759" y="2184879"/>
                </a:lnTo>
                <a:lnTo>
                  <a:pt x="3100606" y="2068870"/>
                </a:lnTo>
                <a:lnTo>
                  <a:pt x="3133153" y="1950550"/>
                </a:lnTo>
                <a:lnTo>
                  <a:pt x="3156402" y="1830496"/>
                </a:lnTo>
                <a:lnTo>
                  <a:pt x="3170351" y="1709287"/>
                </a:lnTo>
                <a:lnTo>
                  <a:pt x="3175000" y="1587500"/>
                </a:lnTo>
                <a:lnTo>
                  <a:pt x="3170351" y="1465714"/>
                </a:lnTo>
                <a:lnTo>
                  <a:pt x="3156402" y="1344505"/>
                </a:lnTo>
                <a:lnTo>
                  <a:pt x="3133153" y="1224451"/>
                </a:lnTo>
                <a:lnTo>
                  <a:pt x="3100606" y="1106131"/>
                </a:lnTo>
                <a:lnTo>
                  <a:pt x="3058759" y="990122"/>
                </a:lnTo>
                <a:lnTo>
                  <a:pt x="3007612" y="877002"/>
                </a:lnTo>
                <a:lnTo>
                  <a:pt x="2947167" y="767349"/>
                </a:lnTo>
                <a:lnTo>
                  <a:pt x="2877422" y="661741"/>
                </a:lnTo>
                <a:lnTo>
                  <a:pt x="2798377" y="560754"/>
                </a:lnTo>
                <a:lnTo>
                  <a:pt x="2710034" y="464968"/>
                </a:lnTo>
                <a:lnTo>
                  <a:pt x="2614247" y="376624"/>
                </a:lnTo>
                <a:lnTo>
                  <a:pt x="2513261" y="297579"/>
                </a:lnTo>
                <a:lnTo>
                  <a:pt x="2407652" y="227834"/>
                </a:lnTo>
                <a:lnTo>
                  <a:pt x="2297998" y="167388"/>
                </a:lnTo>
                <a:lnTo>
                  <a:pt x="2184878" y="116242"/>
                </a:lnTo>
                <a:lnTo>
                  <a:pt x="2068869" y="74394"/>
                </a:lnTo>
                <a:lnTo>
                  <a:pt x="1950549" y="41847"/>
                </a:lnTo>
                <a:lnTo>
                  <a:pt x="1830496" y="18598"/>
                </a:lnTo>
                <a:lnTo>
                  <a:pt x="1709287" y="4649"/>
                </a:lnTo>
                <a:lnTo>
                  <a:pt x="1587500" y="0"/>
                </a:lnTo>
                <a:close/>
              </a:path>
            </a:pathLst>
          </a:custGeom>
          <a:solidFill>
            <a:srgbClr val="808C82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3484119" y="2254089"/>
            <a:ext cx="2175761" cy="2175761"/>
          </a:xfrm>
          <a:custGeom>
            <a:avLst/>
            <a:gdLst/>
            <a:ahLst/>
            <a:cxnLst/>
            <a:rect l="l" t="t" r="r" b="b"/>
            <a:pathLst>
              <a:path w="3175000" h="3175000">
                <a:moveTo>
                  <a:pt x="1587500" y="0"/>
                </a:moveTo>
                <a:lnTo>
                  <a:pt x="1465713" y="4649"/>
                </a:lnTo>
                <a:lnTo>
                  <a:pt x="1344504" y="18598"/>
                </a:lnTo>
                <a:lnTo>
                  <a:pt x="1224451" y="41847"/>
                </a:lnTo>
                <a:lnTo>
                  <a:pt x="1106131" y="74394"/>
                </a:lnTo>
                <a:lnTo>
                  <a:pt x="990122" y="116242"/>
                </a:lnTo>
                <a:lnTo>
                  <a:pt x="877002" y="167388"/>
                </a:lnTo>
                <a:lnTo>
                  <a:pt x="767349" y="227834"/>
                </a:lnTo>
                <a:lnTo>
                  <a:pt x="661740" y="297579"/>
                </a:lnTo>
                <a:lnTo>
                  <a:pt x="560753" y="376624"/>
                </a:lnTo>
                <a:lnTo>
                  <a:pt x="464967" y="464968"/>
                </a:lnTo>
                <a:lnTo>
                  <a:pt x="376623" y="560754"/>
                </a:lnTo>
                <a:lnTo>
                  <a:pt x="297579" y="661741"/>
                </a:lnTo>
                <a:lnTo>
                  <a:pt x="227834" y="767349"/>
                </a:lnTo>
                <a:lnTo>
                  <a:pt x="167388" y="877002"/>
                </a:lnTo>
                <a:lnTo>
                  <a:pt x="116241" y="990122"/>
                </a:lnTo>
                <a:lnTo>
                  <a:pt x="74394" y="1106131"/>
                </a:lnTo>
                <a:lnTo>
                  <a:pt x="41847" y="1224451"/>
                </a:lnTo>
                <a:lnTo>
                  <a:pt x="18598" y="1344505"/>
                </a:lnTo>
                <a:lnTo>
                  <a:pt x="4649" y="1465714"/>
                </a:lnTo>
                <a:lnTo>
                  <a:pt x="0" y="1587500"/>
                </a:lnTo>
                <a:lnTo>
                  <a:pt x="4649" y="1709287"/>
                </a:lnTo>
                <a:lnTo>
                  <a:pt x="18598" y="1830496"/>
                </a:lnTo>
                <a:lnTo>
                  <a:pt x="41847" y="1950550"/>
                </a:lnTo>
                <a:lnTo>
                  <a:pt x="74394" y="2068870"/>
                </a:lnTo>
                <a:lnTo>
                  <a:pt x="116241" y="2184879"/>
                </a:lnTo>
                <a:lnTo>
                  <a:pt x="167388" y="2297999"/>
                </a:lnTo>
                <a:lnTo>
                  <a:pt x="227834" y="2407653"/>
                </a:lnTo>
                <a:lnTo>
                  <a:pt x="297579" y="2513262"/>
                </a:lnTo>
                <a:lnTo>
                  <a:pt x="376623" y="2614248"/>
                </a:lnTo>
                <a:lnTo>
                  <a:pt x="464967" y="2710035"/>
                </a:lnTo>
                <a:lnTo>
                  <a:pt x="560753" y="2798378"/>
                </a:lnTo>
                <a:lnTo>
                  <a:pt x="661740" y="2877422"/>
                </a:lnTo>
                <a:lnTo>
                  <a:pt x="767349" y="2947167"/>
                </a:lnTo>
                <a:lnTo>
                  <a:pt x="877002" y="3007613"/>
                </a:lnTo>
                <a:lnTo>
                  <a:pt x="990122" y="3058759"/>
                </a:lnTo>
                <a:lnTo>
                  <a:pt x="1106131" y="3100606"/>
                </a:lnTo>
                <a:lnTo>
                  <a:pt x="1224451" y="3133154"/>
                </a:lnTo>
                <a:lnTo>
                  <a:pt x="1344504" y="3156402"/>
                </a:lnTo>
                <a:lnTo>
                  <a:pt x="1465713" y="3170351"/>
                </a:lnTo>
                <a:lnTo>
                  <a:pt x="1587500" y="3175000"/>
                </a:lnTo>
                <a:lnTo>
                  <a:pt x="1709287" y="3170351"/>
                </a:lnTo>
                <a:lnTo>
                  <a:pt x="1830496" y="3156402"/>
                </a:lnTo>
                <a:lnTo>
                  <a:pt x="1950549" y="3133154"/>
                </a:lnTo>
                <a:lnTo>
                  <a:pt x="2068869" y="3100606"/>
                </a:lnTo>
                <a:lnTo>
                  <a:pt x="2184878" y="3058759"/>
                </a:lnTo>
                <a:lnTo>
                  <a:pt x="2297998" y="3007613"/>
                </a:lnTo>
                <a:lnTo>
                  <a:pt x="2407651" y="2947167"/>
                </a:lnTo>
                <a:lnTo>
                  <a:pt x="2513260" y="2877422"/>
                </a:lnTo>
                <a:lnTo>
                  <a:pt x="2614246" y="2798378"/>
                </a:lnTo>
                <a:lnTo>
                  <a:pt x="2710032" y="2710035"/>
                </a:lnTo>
                <a:lnTo>
                  <a:pt x="2798376" y="2614248"/>
                </a:lnTo>
                <a:lnTo>
                  <a:pt x="2877421" y="2513262"/>
                </a:lnTo>
                <a:lnTo>
                  <a:pt x="2947166" y="2407653"/>
                </a:lnTo>
                <a:lnTo>
                  <a:pt x="3007612" y="2297999"/>
                </a:lnTo>
                <a:lnTo>
                  <a:pt x="3058758" y="2184879"/>
                </a:lnTo>
                <a:lnTo>
                  <a:pt x="3100605" y="2068870"/>
                </a:lnTo>
                <a:lnTo>
                  <a:pt x="3133153" y="1950550"/>
                </a:lnTo>
                <a:lnTo>
                  <a:pt x="3156401" y="1830496"/>
                </a:lnTo>
                <a:lnTo>
                  <a:pt x="3170350" y="1709287"/>
                </a:lnTo>
                <a:lnTo>
                  <a:pt x="3175000" y="1587500"/>
                </a:lnTo>
                <a:lnTo>
                  <a:pt x="3170350" y="1465714"/>
                </a:lnTo>
                <a:lnTo>
                  <a:pt x="3156401" y="1344505"/>
                </a:lnTo>
                <a:lnTo>
                  <a:pt x="3133153" y="1224451"/>
                </a:lnTo>
                <a:lnTo>
                  <a:pt x="3100605" y="1106131"/>
                </a:lnTo>
                <a:lnTo>
                  <a:pt x="3058758" y="990122"/>
                </a:lnTo>
                <a:lnTo>
                  <a:pt x="3007612" y="877002"/>
                </a:lnTo>
                <a:lnTo>
                  <a:pt x="2947166" y="767349"/>
                </a:lnTo>
                <a:lnTo>
                  <a:pt x="2877421" y="661741"/>
                </a:lnTo>
                <a:lnTo>
                  <a:pt x="2798376" y="560754"/>
                </a:lnTo>
                <a:lnTo>
                  <a:pt x="2710032" y="464968"/>
                </a:lnTo>
                <a:lnTo>
                  <a:pt x="2614246" y="376624"/>
                </a:lnTo>
                <a:lnTo>
                  <a:pt x="2513260" y="297579"/>
                </a:lnTo>
                <a:lnTo>
                  <a:pt x="2407651" y="227834"/>
                </a:lnTo>
                <a:lnTo>
                  <a:pt x="2297998" y="167388"/>
                </a:lnTo>
                <a:lnTo>
                  <a:pt x="2184878" y="116242"/>
                </a:lnTo>
                <a:lnTo>
                  <a:pt x="2068869" y="74394"/>
                </a:lnTo>
                <a:lnTo>
                  <a:pt x="1950549" y="41847"/>
                </a:lnTo>
                <a:lnTo>
                  <a:pt x="1830496" y="18598"/>
                </a:lnTo>
                <a:lnTo>
                  <a:pt x="1709287" y="4649"/>
                </a:lnTo>
                <a:lnTo>
                  <a:pt x="1587500" y="0"/>
                </a:lnTo>
                <a:close/>
              </a:path>
            </a:pathLst>
          </a:custGeom>
          <a:solidFill>
            <a:srgbClr val="60926E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16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0" name="TextBox 9"/>
          <p:cNvSpPr txBox="1"/>
          <p:nvPr/>
        </p:nvSpPr>
        <p:spPr>
          <a:xfrm>
            <a:off x="116041" y="6314607"/>
            <a:ext cx="21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smtClean="0">
                <a:hlinkClick r:id="rId3"/>
              </a:rPr>
              <a:t>Hadley Wickham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4698" y="221726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21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4119" y="2254089"/>
            <a:ext cx="2175761" cy="2175761"/>
          </a:xfrm>
          <a:custGeom>
            <a:avLst/>
            <a:gdLst/>
            <a:ahLst/>
            <a:cxnLst/>
            <a:rect l="l" t="t" r="r" b="b"/>
            <a:pathLst>
              <a:path w="3175000" h="3175000">
                <a:moveTo>
                  <a:pt x="1587500" y="0"/>
                </a:moveTo>
                <a:lnTo>
                  <a:pt x="1465713" y="4649"/>
                </a:lnTo>
                <a:lnTo>
                  <a:pt x="1344504" y="18598"/>
                </a:lnTo>
                <a:lnTo>
                  <a:pt x="1224451" y="41847"/>
                </a:lnTo>
                <a:lnTo>
                  <a:pt x="1106131" y="74394"/>
                </a:lnTo>
                <a:lnTo>
                  <a:pt x="990122" y="116242"/>
                </a:lnTo>
                <a:lnTo>
                  <a:pt x="877002" y="167388"/>
                </a:lnTo>
                <a:lnTo>
                  <a:pt x="767349" y="227834"/>
                </a:lnTo>
                <a:lnTo>
                  <a:pt x="661740" y="297579"/>
                </a:lnTo>
                <a:lnTo>
                  <a:pt x="560753" y="376624"/>
                </a:lnTo>
                <a:lnTo>
                  <a:pt x="464967" y="464968"/>
                </a:lnTo>
                <a:lnTo>
                  <a:pt x="376623" y="560754"/>
                </a:lnTo>
                <a:lnTo>
                  <a:pt x="297579" y="661741"/>
                </a:lnTo>
                <a:lnTo>
                  <a:pt x="227834" y="767349"/>
                </a:lnTo>
                <a:lnTo>
                  <a:pt x="167388" y="877002"/>
                </a:lnTo>
                <a:lnTo>
                  <a:pt x="116241" y="990122"/>
                </a:lnTo>
                <a:lnTo>
                  <a:pt x="74394" y="1106131"/>
                </a:lnTo>
                <a:lnTo>
                  <a:pt x="41847" y="1224451"/>
                </a:lnTo>
                <a:lnTo>
                  <a:pt x="18598" y="1344505"/>
                </a:lnTo>
                <a:lnTo>
                  <a:pt x="4649" y="1465714"/>
                </a:lnTo>
                <a:lnTo>
                  <a:pt x="0" y="1587500"/>
                </a:lnTo>
                <a:lnTo>
                  <a:pt x="4649" y="1709287"/>
                </a:lnTo>
                <a:lnTo>
                  <a:pt x="18598" y="1830496"/>
                </a:lnTo>
                <a:lnTo>
                  <a:pt x="41847" y="1950550"/>
                </a:lnTo>
                <a:lnTo>
                  <a:pt x="74394" y="2068870"/>
                </a:lnTo>
                <a:lnTo>
                  <a:pt x="116241" y="2184879"/>
                </a:lnTo>
                <a:lnTo>
                  <a:pt x="167388" y="2297999"/>
                </a:lnTo>
                <a:lnTo>
                  <a:pt x="227834" y="2407653"/>
                </a:lnTo>
                <a:lnTo>
                  <a:pt x="297579" y="2513262"/>
                </a:lnTo>
                <a:lnTo>
                  <a:pt x="376623" y="2614248"/>
                </a:lnTo>
                <a:lnTo>
                  <a:pt x="464967" y="2710035"/>
                </a:lnTo>
                <a:lnTo>
                  <a:pt x="560753" y="2798378"/>
                </a:lnTo>
                <a:lnTo>
                  <a:pt x="661740" y="2877422"/>
                </a:lnTo>
                <a:lnTo>
                  <a:pt x="767349" y="2947167"/>
                </a:lnTo>
                <a:lnTo>
                  <a:pt x="877002" y="3007613"/>
                </a:lnTo>
                <a:lnTo>
                  <a:pt x="990122" y="3058759"/>
                </a:lnTo>
                <a:lnTo>
                  <a:pt x="1106131" y="3100606"/>
                </a:lnTo>
                <a:lnTo>
                  <a:pt x="1224451" y="3133154"/>
                </a:lnTo>
                <a:lnTo>
                  <a:pt x="1344504" y="3156402"/>
                </a:lnTo>
                <a:lnTo>
                  <a:pt x="1465713" y="3170351"/>
                </a:lnTo>
                <a:lnTo>
                  <a:pt x="1587500" y="3175000"/>
                </a:lnTo>
                <a:lnTo>
                  <a:pt x="1709287" y="3170351"/>
                </a:lnTo>
                <a:lnTo>
                  <a:pt x="1830496" y="3156402"/>
                </a:lnTo>
                <a:lnTo>
                  <a:pt x="1950549" y="3133154"/>
                </a:lnTo>
                <a:lnTo>
                  <a:pt x="2068869" y="3100606"/>
                </a:lnTo>
                <a:lnTo>
                  <a:pt x="2184878" y="3058759"/>
                </a:lnTo>
                <a:lnTo>
                  <a:pt x="2297998" y="3007613"/>
                </a:lnTo>
                <a:lnTo>
                  <a:pt x="2407651" y="2947167"/>
                </a:lnTo>
                <a:lnTo>
                  <a:pt x="2513260" y="2877422"/>
                </a:lnTo>
                <a:lnTo>
                  <a:pt x="2614246" y="2798378"/>
                </a:lnTo>
                <a:lnTo>
                  <a:pt x="2710032" y="2710035"/>
                </a:lnTo>
                <a:lnTo>
                  <a:pt x="2798376" y="2614248"/>
                </a:lnTo>
                <a:lnTo>
                  <a:pt x="2877421" y="2513262"/>
                </a:lnTo>
                <a:lnTo>
                  <a:pt x="2947166" y="2407653"/>
                </a:lnTo>
                <a:lnTo>
                  <a:pt x="3007612" y="2297999"/>
                </a:lnTo>
                <a:lnTo>
                  <a:pt x="3058758" y="2184879"/>
                </a:lnTo>
                <a:lnTo>
                  <a:pt x="3100605" y="2068870"/>
                </a:lnTo>
                <a:lnTo>
                  <a:pt x="3133153" y="1950550"/>
                </a:lnTo>
                <a:lnTo>
                  <a:pt x="3156401" y="1830496"/>
                </a:lnTo>
                <a:lnTo>
                  <a:pt x="3170350" y="1709287"/>
                </a:lnTo>
                <a:lnTo>
                  <a:pt x="3175000" y="1587500"/>
                </a:lnTo>
                <a:lnTo>
                  <a:pt x="3170350" y="1465714"/>
                </a:lnTo>
                <a:lnTo>
                  <a:pt x="3156401" y="1344505"/>
                </a:lnTo>
                <a:lnTo>
                  <a:pt x="3133153" y="1224451"/>
                </a:lnTo>
                <a:lnTo>
                  <a:pt x="3100605" y="1106131"/>
                </a:lnTo>
                <a:lnTo>
                  <a:pt x="3058758" y="990122"/>
                </a:lnTo>
                <a:lnTo>
                  <a:pt x="3007612" y="877002"/>
                </a:lnTo>
                <a:lnTo>
                  <a:pt x="2947166" y="767349"/>
                </a:lnTo>
                <a:lnTo>
                  <a:pt x="2877421" y="661741"/>
                </a:lnTo>
                <a:lnTo>
                  <a:pt x="2798376" y="560754"/>
                </a:lnTo>
                <a:lnTo>
                  <a:pt x="2710032" y="464968"/>
                </a:lnTo>
                <a:lnTo>
                  <a:pt x="2614246" y="376624"/>
                </a:lnTo>
                <a:lnTo>
                  <a:pt x="2513260" y="297579"/>
                </a:lnTo>
                <a:lnTo>
                  <a:pt x="2407651" y="227834"/>
                </a:lnTo>
                <a:lnTo>
                  <a:pt x="2297998" y="167388"/>
                </a:lnTo>
                <a:lnTo>
                  <a:pt x="2184878" y="116242"/>
                </a:lnTo>
                <a:lnTo>
                  <a:pt x="2068869" y="74394"/>
                </a:lnTo>
                <a:lnTo>
                  <a:pt x="1950549" y="41847"/>
                </a:lnTo>
                <a:lnTo>
                  <a:pt x="1830496" y="18598"/>
                </a:lnTo>
                <a:lnTo>
                  <a:pt x="1709287" y="4649"/>
                </a:lnTo>
                <a:lnTo>
                  <a:pt x="1587500" y="0"/>
                </a:lnTo>
                <a:close/>
              </a:path>
            </a:pathLst>
          </a:custGeom>
          <a:solidFill>
            <a:srgbClr val="6D9E7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894963" y="2254089"/>
            <a:ext cx="2175761" cy="2175761"/>
          </a:xfrm>
          <a:custGeom>
            <a:avLst/>
            <a:gdLst/>
            <a:ahLst/>
            <a:cxnLst/>
            <a:rect l="l" t="t" r="r" b="b"/>
            <a:pathLst>
              <a:path w="3175000" h="3175000">
                <a:moveTo>
                  <a:pt x="1587500" y="0"/>
                </a:moveTo>
                <a:lnTo>
                  <a:pt x="1465713" y="4649"/>
                </a:lnTo>
                <a:lnTo>
                  <a:pt x="1344504" y="18598"/>
                </a:lnTo>
                <a:lnTo>
                  <a:pt x="1224451" y="41847"/>
                </a:lnTo>
                <a:lnTo>
                  <a:pt x="1106131" y="74394"/>
                </a:lnTo>
                <a:lnTo>
                  <a:pt x="990122" y="116242"/>
                </a:lnTo>
                <a:lnTo>
                  <a:pt x="877002" y="167388"/>
                </a:lnTo>
                <a:lnTo>
                  <a:pt x="767349" y="227834"/>
                </a:lnTo>
                <a:lnTo>
                  <a:pt x="661740" y="297579"/>
                </a:lnTo>
                <a:lnTo>
                  <a:pt x="560753" y="376624"/>
                </a:lnTo>
                <a:lnTo>
                  <a:pt x="464967" y="464968"/>
                </a:lnTo>
                <a:lnTo>
                  <a:pt x="376623" y="560754"/>
                </a:lnTo>
                <a:lnTo>
                  <a:pt x="297579" y="661741"/>
                </a:lnTo>
                <a:lnTo>
                  <a:pt x="227834" y="767349"/>
                </a:lnTo>
                <a:lnTo>
                  <a:pt x="167388" y="877002"/>
                </a:lnTo>
                <a:lnTo>
                  <a:pt x="116241" y="990122"/>
                </a:lnTo>
                <a:lnTo>
                  <a:pt x="74394" y="1106131"/>
                </a:lnTo>
                <a:lnTo>
                  <a:pt x="41847" y="1224451"/>
                </a:lnTo>
                <a:lnTo>
                  <a:pt x="18598" y="1344505"/>
                </a:lnTo>
                <a:lnTo>
                  <a:pt x="4649" y="1465714"/>
                </a:lnTo>
                <a:lnTo>
                  <a:pt x="0" y="1587500"/>
                </a:lnTo>
                <a:lnTo>
                  <a:pt x="4649" y="1709287"/>
                </a:lnTo>
                <a:lnTo>
                  <a:pt x="18598" y="1830496"/>
                </a:lnTo>
                <a:lnTo>
                  <a:pt x="41847" y="1950550"/>
                </a:lnTo>
                <a:lnTo>
                  <a:pt x="74394" y="2068870"/>
                </a:lnTo>
                <a:lnTo>
                  <a:pt x="116241" y="2184879"/>
                </a:lnTo>
                <a:lnTo>
                  <a:pt x="167388" y="2297999"/>
                </a:lnTo>
                <a:lnTo>
                  <a:pt x="227834" y="2407653"/>
                </a:lnTo>
                <a:lnTo>
                  <a:pt x="297579" y="2513262"/>
                </a:lnTo>
                <a:lnTo>
                  <a:pt x="376623" y="2614248"/>
                </a:lnTo>
                <a:lnTo>
                  <a:pt x="464967" y="2710035"/>
                </a:lnTo>
                <a:lnTo>
                  <a:pt x="560753" y="2798378"/>
                </a:lnTo>
                <a:lnTo>
                  <a:pt x="661740" y="2877422"/>
                </a:lnTo>
                <a:lnTo>
                  <a:pt x="767349" y="2947167"/>
                </a:lnTo>
                <a:lnTo>
                  <a:pt x="877002" y="3007613"/>
                </a:lnTo>
                <a:lnTo>
                  <a:pt x="990122" y="3058759"/>
                </a:lnTo>
                <a:lnTo>
                  <a:pt x="1106131" y="3100606"/>
                </a:lnTo>
                <a:lnTo>
                  <a:pt x="1224451" y="3133154"/>
                </a:lnTo>
                <a:lnTo>
                  <a:pt x="1344504" y="3156402"/>
                </a:lnTo>
                <a:lnTo>
                  <a:pt x="1465713" y="3170351"/>
                </a:lnTo>
                <a:lnTo>
                  <a:pt x="1587500" y="3175000"/>
                </a:lnTo>
                <a:lnTo>
                  <a:pt x="1709287" y="3170351"/>
                </a:lnTo>
                <a:lnTo>
                  <a:pt x="1830496" y="3156402"/>
                </a:lnTo>
                <a:lnTo>
                  <a:pt x="1950549" y="3133154"/>
                </a:lnTo>
                <a:lnTo>
                  <a:pt x="2068869" y="3100606"/>
                </a:lnTo>
                <a:lnTo>
                  <a:pt x="2184878" y="3058759"/>
                </a:lnTo>
                <a:lnTo>
                  <a:pt x="2297998" y="3007613"/>
                </a:lnTo>
                <a:lnTo>
                  <a:pt x="2407652" y="2947167"/>
                </a:lnTo>
                <a:lnTo>
                  <a:pt x="2513261" y="2877422"/>
                </a:lnTo>
                <a:lnTo>
                  <a:pt x="2614247" y="2798378"/>
                </a:lnTo>
                <a:lnTo>
                  <a:pt x="2710034" y="2710035"/>
                </a:lnTo>
                <a:lnTo>
                  <a:pt x="2798377" y="2614248"/>
                </a:lnTo>
                <a:lnTo>
                  <a:pt x="2877422" y="2513262"/>
                </a:lnTo>
                <a:lnTo>
                  <a:pt x="2947167" y="2407653"/>
                </a:lnTo>
                <a:lnTo>
                  <a:pt x="3007612" y="2297999"/>
                </a:lnTo>
                <a:lnTo>
                  <a:pt x="3058759" y="2184879"/>
                </a:lnTo>
                <a:lnTo>
                  <a:pt x="3100606" y="2068870"/>
                </a:lnTo>
                <a:lnTo>
                  <a:pt x="3133153" y="1950550"/>
                </a:lnTo>
                <a:lnTo>
                  <a:pt x="3156402" y="1830496"/>
                </a:lnTo>
                <a:lnTo>
                  <a:pt x="3170351" y="1709287"/>
                </a:lnTo>
                <a:lnTo>
                  <a:pt x="3175000" y="1587500"/>
                </a:lnTo>
                <a:lnTo>
                  <a:pt x="3170351" y="1465714"/>
                </a:lnTo>
                <a:lnTo>
                  <a:pt x="3156402" y="1344505"/>
                </a:lnTo>
                <a:lnTo>
                  <a:pt x="3133153" y="1224451"/>
                </a:lnTo>
                <a:lnTo>
                  <a:pt x="3100606" y="1106131"/>
                </a:lnTo>
                <a:lnTo>
                  <a:pt x="3058759" y="990122"/>
                </a:lnTo>
                <a:lnTo>
                  <a:pt x="3007612" y="877002"/>
                </a:lnTo>
                <a:lnTo>
                  <a:pt x="2947167" y="767349"/>
                </a:lnTo>
                <a:lnTo>
                  <a:pt x="2877422" y="661741"/>
                </a:lnTo>
                <a:lnTo>
                  <a:pt x="2798377" y="560754"/>
                </a:lnTo>
                <a:lnTo>
                  <a:pt x="2710034" y="464968"/>
                </a:lnTo>
                <a:lnTo>
                  <a:pt x="2614247" y="376624"/>
                </a:lnTo>
                <a:lnTo>
                  <a:pt x="2513261" y="297579"/>
                </a:lnTo>
                <a:lnTo>
                  <a:pt x="2407652" y="227834"/>
                </a:lnTo>
                <a:lnTo>
                  <a:pt x="2297998" y="167388"/>
                </a:lnTo>
                <a:lnTo>
                  <a:pt x="2184878" y="116242"/>
                </a:lnTo>
                <a:lnTo>
                  <a:pt x="2068869" y="74394"/>
                </a:lnTo>
                <a:lnTo>
                  <a:pt x="1950549" y="41847"/>
                </a:lnTo>
                <a:lnTo>
                  <a:pt x="1830496" y="18598"/>
                </a:lnTo>
                <a:lnTo>
                  <a:pt x="1709287" y="4649"/>
                </a:lnTo>
                <a:lnTo>
                  <a:pt x="1587500" y="0"/>
                </a:lnTo>
                <a:close/>
              </a:path>
            </a:pathLst>
          </a:custGeom>
          <a:solidFill>
            <a:srgbClr val="AFD9B9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6068924" y="2254089"/>
            <a:ext cx="2175761" cy="2175761"/>
          </a:xfrm>
          <a:custGeom>
            <a:avLst/>
            <a:gdLst/>
            <a:ahLst/>
            <a:cxnLst/>
            <a:rect l="l" t="t" r="r" b="b"/>
            <a:pathLst>
              <a:path w="3175000" h="3175000">
                <a:moveTo>
                  <a:pt x="1587500" y="0"/>
                </a:moveTo>
                <a:lnTo>
                  <a:pt x="1465713" y="4649"/>
                </a:lnTo>
                <a:lnTo>
                  <a:pt x="1344504" y="18598"/>
                </a:lnTo>
                <a:lnTo>
                  <a:pt x="1224451" y="41847"/>
                </a:lnTo>
                <a:lnTo>
                  <a:pt x="1106131" y="74394"/>
                </a:lnTo>
                <a:lnTo>
                  <a:pt x="990122" y="116242"/>
                </a:lnTo>
                <a:lnTo>
                  <a:pt x="877002" y="167388"/>
                </a:lnTo>
                <a:lnTo>
                  <a:pt x="767349" y="227834"/>
                </a:lnTo>
                <a:lnTo>
                  <a:pt x="661740" y="297579"/>
                </a:lnTo>
                <a:lnTo>
                  <a:pt x="560753" y="376624"/>
                </a:lnTo>
                <a:lnTo>
                  <a:pt x="464967" y="464968"/>
                </a:lnTo>
                <a:lnTo>
                  <a:pt x="376623" y="560754"/>
                </a:lnTo>
                <a:lnTo>
                  <a:pt x="297579" y="661741"/>
                </a:lnTo>
                <a:lnTo>
                  <a:pt x="227834" y="767349"/>
                </a:lnTo>
                <a:lnTo>
                  <a:pt x="167388" y="877002"/>
                </a:lnTo>
                <a:lnTo>
                  <a:pt x="116241" y="990122"/>
                </a:lnTo>
                <a:lnTo>
                  <a:pt x="74394" y="1106131"/>
                </a:lnTo>
                <a:lnTo>
                  <a:pt x="41847" y="1224451"/>
                </a:lnTo>
                <a:lnTo>
                  <a:pt x="18598" y="1344505"/>
                </a:lnTo>
                <a:lnTo>
                  <a:pt x="4649" y="1465714"/>
                </a:lnTo>
                <a:lnTo>
                  <a:pt x="0" y="1587500"/>
                </a:lnTo>
                <a:lnTo>
                  <a:pt x="4649" y="1709287"/>
                </a:lnTo>
                <a:lnTo>
                  <a:pt x="18598" y="1830496"/>
                </a:lnTo>
                <a:lnTo>
                  <a:pt x="41847" y="1950550"/>
                </a:lnTo>
                <a:lnTo>
                  <a:pt x="74394" y="2068870"/>
                </a:lnTo>
                <a:lnTo>
                  <a:pt x="116241" y="2184879"/>
                </a:lnTo>
                <a:lnTo>
                  <a:pt x="167388" y="2297999"/>
                </a:lnTo>
                <a:lnTo>
                  <a:pt x="227834" y="2407653"/>
                </a:lnTo>
                <a:lnTo>
                  <a:pt x="297579" y="2513262"/>
                </a:lnTo>
                <a:lnTo>
                  <a:pt x="376623" y="2614248"/>
                </a:lnTo>
                <a:lnTo>
                  <a:pt x="464967" y="2710035"/>
                </a:lnTo>
                <a:lnTo>
                  <a:pt x="560753" y="2798378"/>
                </a:lnTo>
                <a:lnTo>
                  <a:pt x="661740" y="2877422"/>
                </a:lnTo>
                <a:lnTo>
                  <a:pt x="767349" y="2947167"/>
                </a:lnTo>
                <a:lnTo>
                  <a:pt x="877002" y="3007613"/>
                </a:lnTo>
                <a:lnTo>
                  <a:pt x="990122" y="3058759"/>
                </a:lnTo>
                <a:lnTo>
                  <a:pt x="1106131" y="3100606"/>
                </a:lnTo>
                <a:lnTo>
                  <a:pt x="1224451" y="3133154"/>
                </a:lnTo>
                <a:lnTo>
                  <a:pt x="1344504" y="3156402"/>
                </a:lnTo>
                <a:lnTo>
                  <a:pt x="1465713" y="3170351"/>
                </a:lnTo>
                <a:lnTo>
                  <a:pt x="1587500" y="3175000"/>
                </a:lnTo>
                <a:lnTo>
                  <a:pt x="1709287" y="3170351"/>
                </a:lnTo>
                <a:lnTo>
                  <a:pt x="1830496" y="3156402"/>
                </a:lnTo>
                <a:lnTo>
                  <a:pt x="1950549" y="3133154"/>
                </a:lnTo>
                <a:lnTo>
                  <a:pt x="2068869" y="3100606"/>
                </a:lnTo>
                <a:lnTo>
                  <a:pt x="2184878" y="3058759"/>
                </a:lnTo>
                <a:lnTo>
                  <a:pt x="2297998" y="3007613"/>
                </a:lnTo>
                <a:lnTo>
                  <a:pt x="2407651" y="2947167"/>
                </a:lnTo>
                <a:lnTo>
                  <a:pt x="2513260" y="2877422"/>
                </a:lnTo>
                <a:lnTo>
                  <a:pt x="2614246" y="2798378"/>
                </a:lnTo>
                <a:lnTo>
                  <a:pt x="2710032" y="2710035"/>
                </a:lnTo>
                <a:lnTo>
                  <a:pt x="2798376" y="2614248"/>
                </a:lnTo>
                <a:lnTo>
                  <a:pt x="2877421" y="2513262"/>
                </a:lnTo>
                <a:lnTo>
                  <a:pt x="2947166" y="2407653"/>
                </a:lnTo>
                <a:lnTo>
                  <a:pt x="3007612" y="2297999"/>
                </a:lnTo>
                <a:lnTo>
                  <a:pt x="3058758" y="2184879"/>
                </a:lnTo>
                <a:lnTo>
                  <a:pt x="3100605" y="2068870"/>
                </a:lnTo>
                <a:lnTo>
                  <a:pt x="3133153" y="1950550"/>
                </a:lnTo>
                <a:lnTo>
                  <a:pt x="3156401" y="1830496"/>
                </a:lnTo>
                <a:lnTo>
                  <a:pt x="3170350" y="1709287"/>
                </a:lnTo>
                <a:lnTo>
                  <a:pt x="3175000" y="1587500"/>
                </a:lnTo>
                <a:lnTo>
                  <a:pt x="3170350" y="1465714"/>
                </a:lnTo>
                <a:lnTo>
                  <a:pt x="3156401" y="1344505"/>
                </a:lnTo>
                <a:lnTo>
                  <a:pt x="3133153" y="1224451"/>
                </a:lnTo>
                <a:lnTo>
                  <a:pt x="3100605" y="1106131"/>
                </a:lnTo>
                <a:lnTo>
                  <a:pt x="3058758" y="990122"/>
                </a:lnTo>
                <a:lnTo>
                  <a:pt x="3007612" y="877002"/>
                </a:lnTo>
                <a:lnTo>
                  <a:pt x="2947166" y="767349"/>
                </a:lnTo>
                <a:lnTo>
                  <a:pt x="2877421" y="661741"/>
                </a:lnTo>
                <a:lnTo>
                  <a:pt x="2798376" y="560754"/>
                </a:lnTo>
                <a:lnTo>
                  <a:pt x="2710032" y="464968"/>
                </a:lnTo>
                <a:lnTo>
                  <a:pt x="2614246" y="376624"/>
                </a:lnTo>
                <a:lnTo>
                  <a:pt x="2513260" y="297579"/>
                </a:lnTo>
                <a:lnTo>
                  <a:pt x="2407651" y="227834"/>
                </a:lnTo>
                <a:lnTo>
                  <a:pt x="2297998" y="167388"/>
                </a:lnTo>
                <a:lnTo>
                  <a:pt x="2184878" y="116242"/>
                </a:lnTo>
                <a:lnTo>
                  <a:pt x="2068869" y="74394"/>
                </a:lnTo>
                <a:lnTo>
                  <a:pt x="1950549" y="41847"/>
                </a:lnTo>
                <a:lnTo>
                  <a:pt x="1830496" y="18598"/>
                </a:lnTo>
                <a:lnTo>
                  <a:pt x="1709287" y="4649"/>
                </a:lnTo>
                <a:lnTo>
                  <a:pt x="1587500" y="0"/>
                </a:lnTo>
                <a:close/>
              </a:path>
            </a:pathLst>
          </a:custGeom>
          <a:solidFill>
            <a:srgbClr val="0C6332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116041" y="0"/>
            <a:ext cx="8911919" cy="6683939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TextBox 7"/>
          <p:cNvSpPr txBox="1"/>
          <p:nvPr/>
        </p:nvSpPr>
        <p:spPr>
          <a:xfrm>
            <a:off x="116041" y="6314607"/>
            <a:ext cx="210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smtClean="0">
                <a:hlinkClick r:id="rId3"/>
              </a:rPr>
              <a:t>Hadley Wickham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4698" y="221726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03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289195"/>
              </p:ext>
            </p:extLst>
          </p:nvPr>
        </p:nvGraphicFramePr>
        <p:xfrm>
          <a:off x="1219200" y="304800"/>
          <a:ext cx="6553200" cy="41960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276600"/>
                <a:gridCol w="3276600"/>
              </a:tblGrid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Ordered?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(length, angle, volume)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Saturation (color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(gray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12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93" y="1599"/>
            <a:ext cx="85876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What EPTs do we use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Compare the GDP of the 2 circled points?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Compare the internet usage of the 2 circled points?  </a:t>
            </a:r>
          </a:p>
          <a:p>
            <a:pPr marL="457200" indent="-457200">
              <a:buFont typeface="+mj-lt"/>
              <a:buAutoNum type="arabicPeriod"/>
            </a:pPr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Determine the nature of association between Internet Usage and GDP?</a:t>
            </a:r>
          </a:p>
          <a:p>
            <a:pPr marL="457200" indent="-457200">
              <a:buFont typeface="+mj-lt"/>
              <a:buAutoNum type="arabicPeriod"/>
            </a:pPr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Determine association between birth rate and GDP?</a:t>
            </a:r>
          </a:p>
          <a:p>
            <a:pPr marL="457200" indent="-457200">
              <a:buFont typeface="+mj-lt"/>
              <a:buAutoNum type="arabicPeriod"/>
            </a:pPr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Determine association between birth rate and cell phone subscription?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9770"/>
            <a:ext cx="7319504" cy="441483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048000" y="3455065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25146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Napoleon’s march on Moscow, 1812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https://upload.wikimedia.org/wikipedia/commons/thumb/2/29/Minard.png/1920px-Min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88944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5486400"/>
            <a:ext cx="622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“It may well be the best statistical graphic ever drawn” –Ed </a:t>
            </a:r>
            <a:r>
              <a:rPr lang="en-US" dirty="0" err="1" smtClean="0"/>
              <a:t>Tufte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05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Different EPTs for different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Quantitative: numeric data</a:t>
            </a:r>
          </a:p>
          <a:p>
            <a:pPr lvl="1"/>
            <a:r>
              <a:rPr lang="en-US" dirty="0" smtClean="0"/>
              <a:t>Age, height, weight, time elapsed</a:t>
            </a:r>
          </a:p>
          <a:p>
            <a:pPr lvl="1"/>
            <a:r>
              <a:rPr lang="en-US" dirty="0" smtClean="0"/>
              <a:t>Ordering makes sense</a:t>
            </a:r>
          </a:p>
          <a:p>
            <a:endParaRPr lang="en-US" dirty="0"/>
          </a:p>
          <a:p>
            <a:r>
              <a:rPr lang="en-US" dirty="0" smtClean="0"/>
              <a:t>Ordinal: categorical data; levels ordered</a:t>
            </a:r>
          </a:p>
          <a:p>
            <a:pPr lvl="1"/>
            <a:r>
              <a:rPr lang="en-US" dirty="0" smtClean="0"/>
              <a:t>Letter grade (A, B, C, D, F); Likert scale (strongly agree, agree, disagree, strongly disagree)</a:t>
            </a:r>
          </a:p>
          <a:p>
            <a:endParaRPr lang="en-US" dirty="0"/>
          </a:p>
          <a:p>
            <a:r>
              <a:rPr lang="en-US" dirty="0" smtClean="0"/>
              <a:t>Nominal: categorical data; levels unordered</a:t>
            </a:r>
          </a:p>
          <a:p>
            <a:pPr lvl="1"/>
            <a:r>
              <a:rPr lang="en-US" dirty="0" smtClean="0"/>
              <a:t>Sex; race; place of birth;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none" dirty="0" smtClean="0"/>
              <a:t>Why graph?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://strajk.me/notes/2012/the-visual-display-of-quantitative-information-by-edward-r-tufte/assets/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14683" r="59487" b="23049"/>
          <a:stretch/>
        </p:blipFill>
        <p:spPr bwMode="auto">
          <a:xfrm>
            <a:off x="1600200" y="1524000"/>
            <a:ext cx="5184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4934492"/>
            <a:ext cx="4068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Anscombe’s</a:t>
            </a:r>
            <a:r>
              <a:rPr lang="en-US" dirty="0" smtClean="0"/>
              <a:t> Quartet”: for each data set;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Mean of X =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Mean of Y = 7.5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Variance of X =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Variance of Y = 4.1</a:t>
            </a:r>
          </a:p>
        </p:txBody>
      </p:sp>
    </p:spTree>
    <p:extLst>
      <p:ext uri="{BB962C8B-B14F-4D97-AF65-F5344CB8AC3E}">
        <p14:creationId xmlns:p14="http://schemas.microsoft.com/office/powerpoint/2010/main" val="106810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96293"/>
              </p:ext>
            </p:extLst>
          </p:nvPr>
        </p:nvGraphicFramePr>
        <p:xfrm>
          <a:off x="2438400" y="330200"/>
          <a:ext cx="3962400" cy="4277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981200"/>
                <a:gridCol w="1981200"/>
              </a:tblGrid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Ordered?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(length, angle, volume)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Saturation (color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(gray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66800" y="4648200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ordered EPTs for quantitative and ordinal categorical variables; non-ordered EPTs for nominal.</a:t>
            </a:r>
          </a:p>
          <a:p>
            <a:endParaRPr lang="en-US" dirty="0"/>
          </a:p>
          <a:p>
            <a:r>
              <a:rPr lang="en-US" b="1" dirty="0" smtClean="0"/>
              <a:t>IN GROUPS: Look at Graphs 1-3, and the Napoleon graphic.  What are the variables, and their types? Do the EPTs match the types?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80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Not all EPTs are created equal.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6041" y="6314607"/>
            <a:ext cx="27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Cleveland and McGill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8077" y="232474"/>
            <a:ext cx="800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Question: What is the association between X and Y? </a:t>
            </a:r>
          </a:p>
          <a:p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What EPTs are you using to extract information?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47800"/>
            <a:ext cx="38576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8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6041" y="6314607"/>
            <a:ext cx="27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Cleveland and McGill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8077" y="232474"/>
            <a:ext cx="800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Question: What is the association between X and Y?</a:t>
            </a:r>
          </a:p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What EPTs are you using to extract information</a:t>
            </a:r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38" y="1143000"/>
            <a:ext cx="4038600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6041" y="6314607"/>
            <a:ext cx="27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Cleveland and McGill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8077" y="232475"/>
            <a:ext cx="5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Which bar is tallest?</a:t>
            </a:r>
          </a:p>
          <a:p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Which EPT are you using?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95400"/>
            <a:ext cx="3644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6041" y="6314607"/>
            <a:ext cx="27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Cleveland and McGill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328056"/>
            <a:ext cx="3640212" cy="3777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077" y="232475"/>
            <a:ext cx="5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Which bar is tallest?</a:t>
            </a:r>
          </a:p>
          <a:p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Which EPT are you using?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10600" cy="6324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Hypothetical election data on 5 candidates at 3 time points (A, B, C).  Which EPTs do you use to answer the following: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 Time A, is Candidate 5 doing better than Candidate 3?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Who improves most between times A and B, Candidate 2 or Candidate 4?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Who has the most momentum in the race?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h/t Walter Hickey at </a:t>
            </a:r>
            <a:r>
              <a:rPr lang="en-US" sz="1600" dirty="0">
                <a:hlinkClick r:id="rId2"/>
              </a:rPr>
              <a:t>Business </a:t>
            </a:r>
            <a:r>
              <a:rPr lang="en-US" sz="1600" dirty="0" smtClean="0">
                <a:hlinkClick r:id="rId2"/>
              </a:rPr>
              <a:t>Insider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43000"/>
            <a:ext cx="61055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248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Same data, different graph.  Now what EPTs do you use?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At time A, is Candidate 5 doing better than Candidate 3?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Who improves most between times A and B, Candidate 2 or Candidate 4? 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Who has the most momentum in the race?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pie chart bar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17" y="990600"/>
            <a:ext cx="5905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6413698"/>
            <a:ext cx="2852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h/t Walter Hickey at </a:t>
            </a:r>
            <a:r>
              <a:rPr lang="en-US" sz="1400" dirty="0">
                <a:hlinkClick r:id="rId3"/>
              </a:rPr>
              <a:t>Business Insider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77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8520" y="4012104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4058520" y="4012104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389236" y="602250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410037" y="5956899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33431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5233431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5572850" y="5970290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5580118" y="5956899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787" y="3446406"/>
            <a:ext cx="870305" cy="2872005"/>
          </a:xfrm>
          <a:custGeom>
            <a:avLst/>
            <a:gdLst/>
            <a:ahLst/>
            <a:cxnLst/>
            <a:rect l="l" t="t" r="r" b="b"/>
            <a:pathLst>
              <a:path w="1270000" h="4191000">
                <a:moveTo>
                  <a:pt x="0" y="0"/>
                </a:moveTo>
                <a:lnTo>
                  <a:pt x="1270000" y="0"/>
                </a:lnTo>
                <a:lnTo>
                  <a:pt x="1270000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2883609" y="5126094"/>
            <a:ext cx="870305" cy="1192317"/>
          </a:xfrm>
          <a:custGeom>
            <a:avLst/>
            <a:gdLst/>
            <a:ahLst/>
            <a:cxnLst/>
            <a:rect l="l" t="t" r="r" b="b"/>
            <a:pathLst>
              <a:path w="1270000" h="1739900">
                <a:moveTo>
                  <a:pt x="0" y="0"/>
                </a:moveTo>
                <a:lnTo>
                  <a:pt x="1270000" y="0"/>
                </a:lnTo>
                <a:lnTo>
                  <a:pt x="1270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1708698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6408342" y="974741"/>
            <a:ext cx="870305" cy="5343670"/>
          </a:xfrm>
          <a:custGeom>
            <a:avLst/>
            <a:gdLst/>
            <a:ahLst/>
            <a:cxnLst/>
            <a:rect l="l" t="t" r="r" b="b"/>
            <a:pathLst>
              <a:path w="1270000" h="7797800">
                <a:moveTo>
                  <a:pt x="0" y="0"/>
                </a:moveTo>
                <a:lnTo>
                  <a:pt x="1270000" y="0"/>
                </a:lnTo>
                <a:lnTo>
                  <a:pt x="1270000" y="7797800"/>
                </a:lnTo>
                <a:lnTo>
                  <a:pt x="0" y="7797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7583254" y="1566548"/>
            <a:ext cx="870305" cy="4751863"/>
          </a:xfrm>
          <a:custGeom>
            <a:avLst/>
            <a:gdLst/>
            <a:ahLst/>
            <a:cxnLst/>
            <a:rect l="l" t="t" r="r" b="b"/>
            <a:pathLst>
              <a:path w="1270000" h="6934200">
                <a:moveTo>
                  <a:pt x="0" y="0"/>
                </a:moveTo>
                <a:lnTo>
                  <a:pt x="1270000" y="0"/>
                </a:lnTo>
                <a:lnTo>
                  <a:pt x="1270000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 txBox="1"/>
          <p:nvPr/>
        </p:nvSpPr>
        <p:spPr>
          <a:xfrm>
            <a:off x="297499" y="280831"/>
            <a:ext cx="5172219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 smtClean="0">
                <a:latin typeface="Arial"/>
                <a:cs typeface="Arial"/>
              </a:rPr>
              <a:t>Back to Cleveland and McGill…what is the relative area of a to b?</a:t>
            </a:r>
            <a:endParaRPr sz="24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21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0406" y="5012954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1160406" y="5012954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2666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2686835" y="5843760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3467" y="3455109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4763467" y="3455109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6277797" y="5874556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6285065" y="5861166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0406" y="852899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4763467" y="2262792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4763467" y="2262792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1160406" y="2497774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1160406" y="2497774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4763467" y="1348972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4763467" y="1348972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1160406" y="1305457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8" name="object 18"/>
          <p:cNvSpPr/>
          <p:nvPr/>
        </p:nvSpPr>
        <p:spPr>
          <a:xfrm>
            <a:off x="1160406" y="1305457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1" name="object 16"/>
          <p:cNvSpPr txBox="1"/>
          <p:nvPr/>
        </p:nvSpPr>
        <p:spPr>
          <a:xfrm>
            <a:off x="297499" y="280831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 smtClean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62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none" dirty="0" smtClean="0"/>
              <a:t>Why graph?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 descr="http://strajk.me/notes/2012/the-visual-display-of-quantitative-information-by-edward-r-tufte/assets/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3"/>
          <a:stretch/>
        </p:blipFill>
        <p:spPr bwMode="auto">
          <a:xfrm>
            <a:off x="990600" y="1371600"/>
            <a:ext cx="6324600" cy="45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9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787" y="4012104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533787" y="4012104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864503" y="602250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885304" y="5956899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33431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5233431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5572850" y="5970290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5580118" y="5956899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8520" y="3446406"/>
            <a:ext cx="870305" cy="2872005"/>
          </a:xfrm>
          <a:custGeom>
            <a:avLst/>
            <a:gdLst/>
            <a:ahLst/>
            <a:cxnLst/>
            <a:rect l="l" t="t" r="r" b="b"/>
            <a:pathLst>
              <a:path w="1270000" h="4191000">
                <a:moveTo>
                  <a:pt x="0" y="0"/>
                </a:moveTo>
                <a:lnTo>
                  <a:pt x="1270000" y="0"/>
                </a:lnTo>
                <a:lnTo>
                  <a:pt x="1270000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2883609" y="5126094"/>
            <a:ext cx="870305" cy="1192317"/>
          </a:xfrm>
          <a:custGeom>
            <a:avLst/>
            <a:gdLst/>
            <a:ahLst/>
            <a:cxnLst/>
            <a:rect l="l" t="t" r="r" b="b"/>
            <a:pathLst>
              <a:path w="1270000" h="1739900">
                <a:moveTo>
                  <a:pt x="0" y="0"/>
                </a:moveTo>
                <a:lnTo>
                  <a:pt x="1270000" y="0"/>
                </a:lnTo>
                <a:lnTo>
                  <a:pt x="1270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1708698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6408342" y="974741"/>
            <a:ext cx="870305" cy="5343670"/>
          </a:xfrm>
          <a:custGeom>
            <a:avLst/>
            <a:gdLst/>
            <a:ahLst/>
            <a:cxnLst/>
            <a:rect l="l" t="t" r="r" b="b"/>
            <a:pathLst>
              <a:path w="1270000" h="7797800">
                <a:moveTo>
                  <a:pt x="0" y="0"/>
                </a:moveTo>
                <a:lnTo>
                  <a:pt x="1270000" y="0"/>
                </a:lnTo>
                <a:lnTo>
                  <a:pt x="1270000" y="7797800"/>
                </a:lnTo>
                <a:lnTo>
                  <a:pt x="0" y="7797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7583254" y="1566548"/>
            <a:ext cx="870305" cy="4751863"/>
          </a:xfrm>
          <a:custGeom>
            <a:avLst/>
            <a:gdLst/>
            <a:ahLst/>
            <a:cxnLst/>
            <a:rect l="l" t="t" r="r" b="b"/>
            <a:pathLst>
              <a:path w="1270000" h="6934200">
                <a:moveTo>
                  <a:pt x="0" y="0"/>
                </a:moveTo>
                <a:lnTo>
                  <a:pt x="1270000" y="0"/>
                </a:lnTo>
                <a:lnTo>
                  <a:pt x="1270000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6"/>
          <p:cNvSpPr txBox="1"/>
          <p:nvPr/>
        </p:nvSpPr>
        <p:spPr>
          <a:xfrm>
            <a:off x="297499" y="280831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 smtClean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0406" y="5012954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1160406" y="5012954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2666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2686835" y="5843760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3467" y="1340269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4763467" y="1340269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6277797" y="3759716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6285065" y="3746325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0406" y="852899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4763467" y="5012954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1160406" y="2497774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1160406" y="2497774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4763467" y="4099134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4763467" y="4099134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1160406" y="1305457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1160406" y="1305457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0" name="object 16"/>
          <p:cNvSpPr txBox="1"/>
          <p:nvPr/>
        </p:nvSpPr>
        <p:spPr>
          <a:xfrm>
            <a:off x="297499" y="280831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 smtClean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3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0406" y="5012954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1160406" y="5012954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2666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2686835" y="5843760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0406" y="2288901"/>
            <a:ext cx="3220127" cy="2724053"/>
          </a:xfrm>
          <a:custGeom>
            <a:avLst/>
            <a:gdLst/>
            <a:ahLst/>
            <a:cxnLst/>
            <a:rect l="l" t="t" r="r" b="b"/>
            <a:pathLst>
              <a:path w="4699000" h="3975100">
                <a:moveTo>
                  <a:pt x="0" y="3975100"/>
                </a:moveTo>
                <a:lnTo>
                  <a:pt x="4699000" y="3975100"/>
                </a:lnTo>
                <a:lnTo>
                  <a:pt x="4699000" y="0"/>
                </a:lnTo>
                <a:lnTo>
                  <a:pt x="0" y="0"/>
                </a:lnTo>
                <a:lnTo>
                  <a:pt x="0" y="39751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1160406" y="2245386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2674736" y="4664833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2682004" y="4651443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63467" y="2445556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4763467" y="313309"/>
            <a:ext cx="3220127" cy="2219277"/>
          </a:xfrm>
          <a:custGeom>
            <a:avLst/>
            <a:gdLst/>
            <a:ahLst/>
            <a:cxnLst/>
            <a:rect l="l" t="t" r="r" b="b"/>
            <a:pathLst>
              <a:path w="4699000" h="3238500">
                <a:moveTo>
                  <a:pt x="0" y="0"/>
                </a:moveTo>
                <a:lnTo>
                  <a:pt x="4699000" y="0"/>
                </a:lnTo>
                <a:lnTo>
                  <a:pt x="46990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4763467" y="313309"/>
            <a:ext cx="3220127" cy="2219277"/>
          </a:xfrm>
          <a:custGeom>
            <a:avLst/>
            <a:gdLst/>
            <a:ahLst/>
            <a:cxnLst/>
            <a:rect l="l" t="t" r="r" b="b"/>
            <a:pathLst>
              <a:path w="4699000" h="3238500">
                <a:moveTo>
                  <a:pt x="0" y="0"/>
                </a:moveTo>
                <a:lnTo>
                  <a:pt x="4699000" y="0"/>
                </a:lnTo>
                <a:lnTo>
                  <a:pt x="46990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4763467" y="3698794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4763467" y="2828490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4763467" y="2828490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1160406" y="1096584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1160406" y="1096584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0" name="object 16"/>
          <p:cNvSpPr txBox="1"/>
          <p:nvPr/>
        </p:nvSpPr>
        <p:spPr>
          <a:xfrm>
            <a:off x="297499" y="280831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 smtClean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7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939"/>
            <a:ext cx="6629400" cy="6734175"/>
          </a:xfrm>
          <a:prstGeom prst="rect">
            <a:avLst/>
          </a:prstGeom>
        </p:spPr>
      </p:pic>
      <p:sp>
        <p:nvSpPr>
          <p:cNvPr id="7" name="object 188"/>
          <p:cNvSpPr txBox="1"/>
          <p:nvPr/>
        </p:nvSpPr>
        <p:spPr>
          <a:xfrm>
            <a:off x="6107747" y="3480026"/>
            <a:ext cx="3024505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algn="r">
              <a:lnSpc>
                <a:spcPct val="100000"/>
              </a:lnSpc>
            </a:pPr>
            <a:r>
              <a:rPr sz="2000" spc="15" dirty="0">
                <a:latin typeface="Arial"/>
                <a:cs typeface="Arial"/>
              </a:rPr>
              <a:t>J. </a:t>
            </a:r>
            <a:r>
              <a:rPr sz="2000" spc="-30" dirty="0">
                <a:latin typeface="Arial"/>
                <a:cs typeface="Arial"/>
              </a:rPr>
              <a:t>Heer </a:t>
            </a:r>
            <a:r>
              <a:rPr sz="2000" spc="10" dirty="0">
                <a:latin typeface="Arial"/>
                <a:cs typeface="Arial"/>
              </a:rPr>
              <a:t>and</a:t>
            </a:r>
            <a:endParaRPr sz="2000" dirty="0">
              <a:latin typeface="Arial"/>
              <a:cs typeface="Arial"/>
            </a:endParaRPr>
          </a:p>
          <a:p>
            <a:pPr marL="12700" marR="5080" indent="1279525" algn="r">
              <a:lnSpc>
                <a:spcPct val="100000"/>
              </a:lnSpc>
            </a:pPr>
            <a:r>
              <a:rPr sz="2000" spc="40" dirty="0">
                <a:latin typeface="Arial"/>
                <a:cs typeface="Arial"/>
              </a:rPr>
              <a:t>M. </a:t>
            </a:r>
            <a:r>
              <a:rPr sz="2000" spc="35" dirty="0">
                <a:latin typeface="Arial"/>
                <a:cs typeface="Arial"/>
              </a:rPr>
              <a:t>Bostock.</a:t>
            </a:r>
            <a:r>
              <a:rPr sz="2000" spc="20" dirty="0">
                <a:latin typeface="Arial"/>
                <a:cs typeface="Arial"/>
              </a:rPr>
              <a:t> C</a:t>
            </a:r>
            <a:r>
              <a:rPr sz="2000" spc="-45" dirty="0">
                <a:latin typeface="Arial"/>
                <a:cs typeface="Arial"/>
              </a:rPr>
              <a:t>r</a:t>
            </a:r>
            <a:r>
              <a:rPr sz="2000" spc="25" dirty="0">
                <a:latin typeface="Arial"/>
                <a:cs typeface="Arial"/>
              </a:rPr>
              <a:t>owdsou</a:t>
            </a:r>
            <a:r>
              <a:rPr sz="2000" spc="-30" dirty="0">
                <a:latin typeface="Arial"/>
                <a:cs typeface="Arial"/>
              </a:rPr>
              <a:t>r</a:t>
            </a:r>
            <a:r>
              <a:rPr sz="2000" spc="20" dirty="0">
                <a:latin typeface="Arial"/>
                <a:cs typeface="Arial"/>
              </a:rPr>
              <a:t>cing</a:t>
            </a:r>
            <a:r>
              <a:rPr sz="2000" spc="10" dirty="0">
                <a:latin typeface="Arial"/>
                <a:cs typeface="Arial"/>
              </a:rPr>
              <a:t> graphical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pe</a:t>
            </a:r>
            <a:r>
              <a:rPr sz="2000" spc="-40" dirty="0">
                <a:latin typeface="Arial"/>
                <a:cs typeface="Arial"/>
              </a:rPr>
              <a:t>r</a:t>
            </a:r>
            <a:r>
              <a:rPr sz="2000" spc="30" dirty="0">
                <a:latin typeface="Arial"/>
                <a:cs typeface="Arial"/>
              </a:rPr>
              <a:t>ception: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Using mechanical </a:t>
            </a:r>
            <a:r>
              <a:rPr sz="2000" spc="30" dirty="0">
                <a:latin typeface="Arial"/>
                <a:cs typeface="Arial"/>
              </a:rPr>
              <a:t>turk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assess</a:t>
            </a:r>
            <a:r>
              <a:rPr sz="2000" spc="-15" dirty="0">
                <a:latin typeface="Arial"/>
                <a:cs typeface="Arial"/>
              </a:rPr>
              <a:t> visualization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design.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i="1" spc="-30" dirty="0">
                <a:latin typeface="Arial"/>
                <a:cs typeface="Arial"/>
              </a:rPr>
              <a:t>CHI</a:t>
            </a:r>
            <a:r>
              <a:rPr sz="2000" i="1" dirty="0">
                <a:latin typeface="Arial"/>
                <a:cs typeface="Arial"/>
              </a:rPr>
              <a:t> 201</a:t>
            </a:r>
            <a:r>
              <a:rPr sz="2000" i="1" spc="-5" dirty="0">
                <a:latin typeface="Arial"/>
                <a:cs typeface="Arial"/>
              </a:rPr>
              <a:t>0</a:t>
            </a:r>
            <a:r>
              <a:rPr sz="2000" dirty="0">
                <a:latin typeface="Arial"/>
                <a:cs typeface="Arial"/>
              </a:rPr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7335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important comparisons easy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Exploit our most efficient 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0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all EPTs are created equal: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6746696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5562600"/>
            <a:ext cx="32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Cleveland and McGill, p536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8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all EPTs are created equal: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6411220"/>
            <a:ext cx="487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Ben Jones, </a:t>
            </a:r>
            <a:r>
              <a:rPr lang="en-US" i="1" dirty="0" smtClean="0"/>
              <a:t>Visualizing Data with Tableau</a:t>
            </a:r>
            <a:r>
              <a:rPr lang="en-US" dirty="0" smtClean="0"/>
              <a:t>, p9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10" y="858796"/>
            <a:ext cx="6090649" cy="3387808"/>
          </a:xfrm>
          <a:prstGeom prst="rect">
            <a:avLst/>
          </a:prstGeom>
        </p:spPr>
      </p:pic>
      <p:pic>
        <p:nvPicPr>
          <p:cNvPr id="7" name="Picture 2" descr="https://upload.wikimedia.org/wikipedia/commons/thumb/0/0d/HSV_color_solid_cylinder_alpha_lowgamma.png/1280px-HSV_color_solid_cylinder_alpha_lowgam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69" y="4343400"/>
            <a:ext cx="233186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2849775"/>
            <a:ext cx="115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</a:t>
            </a:r>
          </a:p>
          <a:p>
            <a:r>
              <a:rPr lang="en-US" dirty="0" smtClean="0"/>
              <a:t>Saturation</a:t>
            </a:r>
          </a:p>
          <a:p>
            <a:r>
              <a:rPr lang="en-US" dirty="0" smtClean="0"/>
              <a:t>Hue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167248" y="2849775"/>
            <a:ext cx="954228" cy="169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96305" y="3200400"/>
            <a:ext cx="525171" cy="11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22377" y="3517219"/>
            <a:ext cx="999099" cy="11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4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 </a:t>
            </a:r>
            <a:r>
              <a:rPr lang="en-US" dirty="0" err="1" smtClean="0"/>
              <a:t>Tufte</a:t>
            </a:r>
            <a:r>
              <a:rPr lang="en-US" dirty="0" smtClean="0"/>
              <a:t>: the EPT minimalist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419600" cy="5959475"/>
          </a:xfrm>
        </p:spPr>
        <p:txBody>
          <a:bodyPr>
            <a:normAutofit/>
          </a:bodyPr>
          <a:lstStyle/>
          <a:p>
            <a:r>
              <a:rPr lang="en-US" dirty="0" smtClean="0"/>
              <a:t>Professor Emeritus: Yale University</a:t>
            </a:r>
          </a:p>
          <a:p>
            <a:endParaRPr lang="en-US" dirty="0"/>
          </a:p>
          <a:p>
            <a:r>
              <a:rPr lang="en-US" dirty="0" smtClean="0"/>
              <a:t>Statistician, political scientist, computer scientist, power point hater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Early pioneer of data visualization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47</a:t>
            </a:fld>
            <a:endParaRPr lang="en-US"/>
          </a:p>
        </p:txBody>
      </p:sp>
      <p:pic>
        <p:nvPicPr>
          <p:cNvPr id="5122" name="Picture 2" descr="https://c1.staticflickr.com/7/6056/6299255161_4d251a9c16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36" y="1143000"/>
            <a:ext cx="390689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1" y="0"/>
            <a:ext cx="2743200" cy="3320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76200"/>
            <a:ext cx="3190875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62" y="2780723"/>
            <a:ext cx="3124200" cy="3971925"/>
          </a:xfrm>
          <a:prstGeom prst="rect">
            <a:avLst/>
          </a:prstGeom>
        </p:spPr>
      </p:pic>
      <p:pic>
        <p:nvPicPr>
          <p:cNvPr id="7170" name="Picture 2" descr="http://ecx.images-amazon.com/images/I/518wBjDxJOL._SX258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693699"/>
            <a:ext cx="3173826" cy="38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1999"/>
            <a:ext cx="8229600" cy="595947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Ratio of Data-Ink to non-Data-Ink</a:t>
            </a:r>
            <a:endParaRPr lang="en-US" dirty="0"/>
          </a:p>
          <a:p>
            <a:r>
              <a:rPr lang="en-US" dirty="0"/>
              <a:t>The proportion of Ink that is used to present actual data compared to the total amount of ink (or pixels) used in the entire </a:t>
            </a:r>
            <a:r>
              <a:rPr lang="en-US" dirty="0" smtClean="0"/>
              <a:t>display: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“Good displays” = displays with D-t-I ratios close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49</a:t>
            </a:fld>
            <a:endParaRPr lang="en-US"/>
          </a:p>
        </p:txBody>
      </p:sp>
      <p:pic>
        <p:nvPicPr>
          <p:cNvPr id="4098" name="Picture 2" descr="File:D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55046"/>
            <a:ext cx="5486400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90700" y="5288519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http://www.infovis-wiki.net/index.php/Data-Ink_Ratio</a:t>
            </a:r>
          </a:p>
        </p:txBody>
      </p:sp>
    </p:spTree>
    <p:extLst>
      <p:ext uri="{BB962C8B-B14F-4D97-AF65-F5344CB8AC3E}">
        <p14:creationId xmlns:p14="http://schemas.microsoft.com/office/powerpoint/2010/main" val="279545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GROUPS:</a:t>
            </a:r>
          </a:p>
          <a:p>
            <a:r>
              <a:rPr lang="en-US" dirty="0" smtClean="0"/>
              <a:t>For each of the three following graphs,</a:t>
            </a:r>
          </a:p>
          <a:p>
            <a:pPr lvl="1"/>
            <a:r>
              <a:rPr lang="en-US" dirty="0" smtClean="0"/>
              <a:t>Extract 5 pieces of information.</a:t>
            </a:r>
          </a:p>
          <a:p>
            <a:pPr lvl="1"/>
            <a:r>
              <a:rPr lang="en-US" dirty="0" smtClean="0"/>
              <a:t>What information is easy to extract?</a:t>
            </a:r>
          </a:p>
          <a:p>
            <a:pPr lvl="1"/>
            <a:r>
              <a:rPr lang="en-US" dirty="0" smtClean="0"/>
              <a:t>What information is difficult to extract?</a:t>
            </a:r>
          </a:p>
          <a:p>
            <a:pPr lvl="1"/>
            <a:r>
              <a:rPr lang="en-US" dirty="0" smtClean="0"/>
              <a:t>What could be done to improve the readability of the visualization?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data-to-ink ratio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2" descr="File:Di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6" y="1295400"/>
            <a:ext cx="6601824" cy="492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37788" y="6366741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http://www.infovis-wiki.net/index.php/Data-Ink_Ratio</a:t>
            </a:r>
          </a:p>
        </p:txBody>
      </p:sp>
    </p:spTree>
    <p:extLst>
      <p:ext uri="{BB962C8B-B14F-4D97-AF65-F5344CB8AC3E}">
        <p14:creationId xmlns:p14="http://schemas.microsoft.com/office/powerpoint/2010/main" val="352890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data-to-ink ratio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File:Di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34656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00200" y="6356350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http://www.infovis-wiki.net/index.php/Data-Ink_Ratio</a:t>
            </a:r>
          </a:p>
        </p:txBody>
      </p:sp>
    </p:spTree>
    <p:extLst>
      <p:ext uri="{BB962C8B-B14F-4D97-AF65-F5344CB8AC3E}">
        <p14:creationId xmlns:p14="http://schemas.microsoft.com/office/powerpoint/2010/main" val="2519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data-to-ink ratio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37788" y="6366741"/>
            <a:ext cx="5562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https://public.tableau.com/profile/silas.bergen#!/vizhome/WorldBankData_14/Story1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157885"/>
            <a:ext cx="8515350" cy="51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data-to-ink ratio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0" y="6356350"/>
            <a:ext cx="5562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https://public.tableau.com/profile/silas.bergen#!/vizhome/WorldBankData_14/Story1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4" y="1143000"/>
            <a:ext cx="8367966" cy="5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0" y="3266786"/>
            <a:ext cx="4073279" cy="3227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8" y="172459"/>
            <a:ext cx="8724901" cy="29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437" y="381000"/>
            <a:ext cx="8229600" cy="5364163"/>
          </a:xfrm>
        </p:spPr>
        <p:txBody>
          <a:bodyPr/>
          <a:lstStyle/>
          <a:p>
            <a:r>
              <a:rPr lang="en-US" dirty="0" smtClean="0"/>
              <a:t>87 undergraduate students asked to decide which is more “beautiful”, “clear”, and “simple”.</a:t>
            </a:r>
          </a:p>
          <a:p>
            <a:r>
              <a:rPr lang="en-US" dirty="0"/>
              <a:t>Graphs taken from </a:t>
            </a:r>
            <a:r>
              <a:rPr lang="en-US" dirty="0" err="1"/>
              <a:t>Tufte’s</a:t>
            </a:r>
            <a:r>
              <a:rPr lang="en-US" dirty="0"/>
              <a:t> </a:t>
            </a:r>
            <a:r>
              <a:rPr lang="en-US" i="1" dirty="0"/>
              <a:t>Visual Display</a:t>
            </a:r>
            <a:r>
              <a:rPr lang="en-US" dirty="0"/>
              <a:t> </a:t>
            </a:r>
            <a:r>
              <a:rPr lang="en-US" i="1" dirty="0"/>
              <a:t>of Quantitative Information </a:t>
            </a:r>
            <a:r>
              <a:rPr lang="en-US" dirty="0"/>
              <a:t>(1983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Which EPTs are in play for each graph?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5" y="3678382"/>
            <a:ext cx="4078037" cy="30064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757" y="3733800"/>
            <a:ext cx="3803443" cy="27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14600"/>
            <a:ext cx="1619250" cy="206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600325"/>
            <a:ext cx="169545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638425"/>
            <a:ext cx="16764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329238" y="4634007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</a:t>
            </a:r>
          </a:p>
          <a:p>
            <a:endParaRPr lang="en-US" dirty="0"/>
          </a:p>
          <a:p>
            <a:r>
              <a:rPr lang="en-US" dirty="0" smtClean="0"/>
              <a:t>     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200593" y="4630543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</a:t>
            </a:r>
          </a:p>
          <a:p>
            <a:endParaRPr lang="en-US" dirty="0"/>
          </a:p>
          <a:p>
            <a:r>
              <a:rPr lang="en-US" dirty="0" smtClean="0"/>
              <a:t>     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047567" y="4493124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</a:t>
            </a:r>
          </a:p>
          <a:p>
            <a:endParaRPr lang="en-US" dirty="0"/>
          </a:p>
          <a:p>
            <a:r>
              <a:rPr lang="en-US" dirty="0" smtClean="0"/>
              <a:t>     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55077" y="221754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Beautiful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53075" y="219982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52787" y="219982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57</a:t>
            </a:fld>
            <a:endParaRPr lang="en-US"/>
          </a:p>
        </p:txBody>
      </p:sp>
      <p:pic>
        <p:nvPicPr>
          <p:cNvPr id="6148" name="Picture 4" descr="http://thumbs.dreamstime.com/t/boxing-cartoon-select-winner-511416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470953" cy="43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86893" y="1486032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Minimalism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791769" y="1409219"/>
            <a:ext cx="25110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Elegance/</a:t>
            </a:r>
          </a:p>
          <a:p>
            <a:r>
              <a:rPr lang="en-US" sz="3200" dirty="0" smtClean="0"/>
              <a:t>attractiveness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209825" y="1393165"/>
            <a:ext cx="1086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6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the following visualizations…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message(s) is the graph trying to communicate?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variables?  Quantitative/Ordinal/Nominal?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Which EPTs are used, and are they effective?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Could the visualization be improved?  If applicable, sketch/describe an improved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5885654"/>
            <a:ext cx="76393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h/t </a:t>
            </a:r>
            <a:r>
              <a:rPr lang="en-US" sz="1400" spc="70" dirty="0">
                <a:latin typeface="Arial"/>
                <a:cs typeface="Arial"/>
                <a:hlinkClick r:id="rId2"/>
              </a:rPr>
              <a:t>http://ww</a:t>
            </a:r>
            <a:r>
              <a:rPr lang="en-US" sz="1400" spc="-70" dirty="0">
                <a:latin typeface="Arial"/>
                <a:cs typeface="Arial"/>
                <a:hlinkClick r:id="rId2"/>
              </a:rPr>
              <a:t>w</a:t>
            </a:r>
            <a:r>
              <a:rPr lang="en-US" sz="1400" spc="30" dirty="0">
                <a:latin typeface="Arial"/>
                <a:cs typeface="Arial"/>
                <a:hlinkClick r:id="rId2"/>
              </a:rPr>
              <a:t>.d</a:t>
            </a:r>
            <a:r>
              <a:rPr lang="en-US" sz="1400" spc="-25" dirty="0">
                <a:latin typeface="Arial"/>
                <a:cs typeface="Arial"/>
                <a:hlinkClick r:id="rId2"/>
              </a:rPr>
              <a:t>r</a:t>
            </a:r>
            <a:r>
              <a:rPr lang="en-US" sz="1400" spc="30" dirty="0">
                <a:latin typeface="Arial"/>
                <a:cs typeface="Arial"/>
                <a:hlinkClick r:id="rId2"/>
              </a:rPr>
              <a:t>eamsystemsmedia.com/blog/index.php/social-media-statistics-of-the-day/</a:t>
            </a:r>
            <a:endParaRPr lang="en-US" sz="14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7" name="object 2"/>
          <p:cNvSpPr/>
          <p:nvPr/>
        </p:nvSpPr>
        <p:spPr>
          <a:xfrm>
            <a:off x="1752600" y="528740"/>
            <a:ext cx="5223143" cy="5102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82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542490" y="6147361"/>
            <a:ext cx="3185750" cy="379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lang="en-US" sz="2467" b="1" spc="-21" dirty="0" smtClean="0">
                <a:latin typeface="Arial"/>
                <a:cs typeface="Arial"/>
                <a:hlinkClick r:id="rId3"/>
              </a:rPr>
              <a:t>Link</a:t>
            </a:r>
            <a:endParaRPr sz="2467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033560"/>
            <a:ext cx="5190690" cy="48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14924" b="14924"/>
          <a:stretch/>
        </p:blipFill>
        <p:spPr>
          <a:xfrm>
            <a:off x="1159720" y="228600"/>
            <a:ext cx="7140990" cy="54577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05200" y="5791200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err="1" smtClean="0">
                <a:hlinkClick r:id="rId3"/>
              </a:rPr>
              <a:t>WTFViz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195" b="33646"/>
          <a:stretch/>
        </p:blipFill>
        <p:spPr>
          <a:xfrm>
            <a:off x="533400" y="381000"/>
            <a:ext cx="7605363" cy="556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05200" y="6284768"/>
            <a:ext cx="1821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err="1" smtClean="0">
                <a:hlinkClick r:id="rId3"/>
              </a:rPr>
              <a:t>ThumbsUpViz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0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Note on last graph…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4979" r="3195" b="656"/>
          <a:stretch/>
        </p:blipFill>
        <p:spPr>
          <a:xfrm>
            <a:off x="762000" y="1524000"/>
            <a:ext cx="7242048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05200" y="6284768"/>
            <a:ext cx="1821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err="1" smtClean="0">
                <a:hlinkClick r:id="rId3"/>
              </a:rPr>
              <a:t>ThumbsUpViz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378526" y="3137766"/>
            <a:ext cx="6241473" cy="9008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7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33400"/>
            <a:ext cx="6183299" cy="449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6019800"/>
            <a:ext cx="24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3"/>
              </a:rPr>
              <a:t>Perceptual 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3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86" y="34636"/>
            <a:ext cx="7043841" cy="60316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86200" y="6038212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h/t </a:t>
            </a:r>
            <a:r>
              <a:rPr lang="en-US" dirty="0" err="1" smtClean="0">
                <a:hlinkClick r:id="rId3"/>
              </a:rPr>
              <a:t>WTFViz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250"/>
          <a:stretch/>
        </p:blipFill>
        <p:spPr>
          <a:xfrm>
            <a:off x="1514475" y="609600"/>
            <a:ext cx="6105525" cy="5645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538912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Link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98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226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 descr="http://4.bp.blogspot.com/-JwRMINe0bIs/T8oVBM5tm1I/AAAAAAAAACs/-aFonA7aoQw/s1600/post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63"/>
            <a:ext cx="4724400" cy="668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2.bp.blogspot.com/-oiCNDRf5orc/T8oVEODGKyI/AAAAAAAAAC0/I5HWgB5wndM/s1600/poste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448" y="-24245"/>
            <a:ext cx="4723334" cy="668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7200" y="6538912"/>
            <a:ext cx="2075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http://hazel-ok.blogspot.com/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7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Know your message: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It is not the same as information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</a:t>
            </a:fld>
            <a:endParaRPr lang="en-US"/>
          </a:p>
        </p:txBody>
      </p:sp>
      <p:sp>
        <p:nvSpPr>
          <p:cNvPr id="5" name="object 2"/>
          <p:cNvSpPr/>
          <p:nvPr/>
        </p:nvSpPr>
        <p:spPr>
          <a:xfrm>
            <a:off x="457200" y="772886"/>
            <a:ext cx="7620000" cy="4713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/>
          <p:nvPr/>
        </p:nvSpPr>
        <p:spPr>
          <a:xfrm>
            <a:off x="457200" y="5664422"/>
            <a:ext cx="5080000" cy="557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dirty="0" smtClean="0">
                <a:latin typeface="Arial"/>
                <a:cs typeface="Arial"/>
                <a:hlinkClick r:id="rId3"/>
              </a:rPr>
              <a:t>Link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9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7566746" cy="5579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52400"/>
            <a:ext cx="759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of information…but what’s the message? </a:t>
            </a:r>
          </a:p>
          <a:p>
            <a:r>
              <a:rPr lang="en-US" dirty="0" smtClean="0"/>
              <a:t> (“</a:t>
            </a:r>
            <a:r>
              <a:rPr lang="en-US" dirty="0" err="1" smtClean="0">
                <a:hlinkClick r:id="rId3"/>
              </a:rPr>
              <a:t>Waaaaah</a:t>
            </a:r>
            <a:r>
              <a:rPr lang="en-US" dirty="0" smtClean="0">
                <a:hlinkClick r:id="rId3"/>
              </a:rPr>
              <a:t>, spreading Western culture is hard</a:t>
            </a:r>
            <a:r>
              <a:rPr lang="en-US" dirty="0" smtClean="0"/>
              <a:t>”?)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2. Use the right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8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4481"/>
            <a:ext cx="5911232" cy="66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3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Design for aesthetics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…while avoiding “chart junk”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tips for 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Avoid poor color schemes</a:t>
            </a:r>
          </a:p>
          <a:p>
            <a:r>
              <a:rPr lang="en-US" dirty="0" smtClean="0"/>
              <a:t>Watch the axes and labels: Readable? Consistent?</a:t>
            </a:r>
          </a:p>
          <a:p>
            <a:r>
              <a:rPr lang="en-US" dirty="0" smtClean="0"/>
              <a:t>Use the same fonts</a:t>
            </a:r>
          </a:p>
          <a:p>
            <a:r>
              <a:rPr lang="en-US" dirty="0" smtClean="0"/>
              <a:t>Don’t accept software defaults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best and worst fonts: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571499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Link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608261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Link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446" y="742950"/>
            <a:ext cx="4059754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9488"/>
            <a:ext cx="8851011" cy="5376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81000"/>
            <a:ext cx="350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the aesthetic perks and pitfalls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Don’t 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2000"/>
                <a:ext cx="8534400" cy="536416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  Lie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𝑠h𝑜𝑤𝑛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𝑔𝑟𝑎𝑝h𝑖𝑐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sz="2000" dirty="0" err="1" smtClean="0"/>
                  <a:t>Tufte</a:t>
                </a:r>
                <a:r>
                  <a:rPr lang="en-US" sz="2000" dirty="0" smtClean="0"/>
                  <a:t>, p 57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2000"/>
                <a:ext cx="8534400" cy="5364163"/>
              </a:xfrm>
              <a:blipFill rotWithShape="0">
                <a:blip r:embed="rId2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7973391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5400" y="4724400"/>
                <a:ext cx="6934200" cy="1280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Effect shown in data: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27.5−18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=53%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Effect shown in graph: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5.3−0.6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=783%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Lie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783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</m:t>
                        </m:r>
                      </m:den>
                    </m:f>
                  </m:oMath>
                </a14:m>
                <a:r>
                  <a:rPr lang="en-US" dirty="0" smtClean="0"/>
                  <a:t>= 14.8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724400"/>
                <a:ext cx="6934200" cy="1280607"/>
              </a:xfrm>
              <a:prstGeom prst="rect">
                <a:avLst/>
              </a:prstGeom>
              <a:blipFill rotWithShape="0">
                <a:blip r:embed="rId3"/>
                <a:stretch>
                  <a:fillRect l="-79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6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7" y="902720"/>
            <a:ext cx="8297634" cy="5291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57200" y="5664422"/>
            <a:ext cx="5080000" cy="557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dirty="0" smtClean="0">
                <a:latin typeface="Arial"/>
                <a:cs typeface="Arial"/>
                <a:hlinkClick r:id="rId3"/>
              </a:rPr>
              <a:t>Link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48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33400"/>
            <a:ext cx="527412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60400"/>
            <a:ext cx="3656109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315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“Many decorations but no lies”: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58" y="1600200"/>
            <a:ext cx="4524499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04889" y="4953000"/>
                <a:ext cx="3037435" cy="489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Data effect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43.49−1.53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=27.4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889" y="4953000"/>
                <a:ext cx="3037435" cy="489686"/>
              </a:xfrm>
              <a:prstGeom prst="rect">
                <a:avLst/>
              </a:prstGeom>
              <a:blipFill rotWithShape="0">
                <a:blip r:embed="rId3"/>
                <a:stretch>
                  <a:fillRect l="-160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2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80654"/>
            <a:ext cx="7737981" cy="3820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1208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we compare: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Volume? (Lie Factor = ____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Height? (Lie Factor = _____, </a:t>
            </a:r>
            <a:r>
              <a:rPr lang="en-US" dirty="0" err="1" smtClean="0"/>
              <a:t>esp</a:t>
            </a:r>
            <a:r>
              <a:rPr lang="en-US" dirty="0" smtClean="0"/>
              <a:t> bad </a:t>
            </a:r>
            <a:r>
              <a:rPr lang="en-US" dirty="0"/>
              <a:t>because it should be = 1</a:t>
            </a:r>
            <a:r>
              <a:rPr lang="en-US" dirty="0" smtClean="0"/>
              <a:t>!  3D trickery skews the heights)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 rot="5400000">
            <a:off x="1866900" y="2247900"/>
            <a:ext cx="228600" cy="4572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2600" y="20574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½ in.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1447800" y="2600596"/>
            <a:ext cx="304800" cy="159040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3139" y="321113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 in.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667692" y="4033386"/>
            <a:ext cx="342708" cy="10248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355167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1/16 in.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9612" y="32951"/>
            <a:ext cx="326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curse of the 3D chart: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84</a:t>
            </a:fld>
            <a:endParaRPr lang="en-US"/>
          </a:p>
        </p:txBody>
      </p:sp>
      <p:pic>
        <p:nvPicPr>
          <p:cNvPr id="4098" name="Picture 2" descr="http://www.datavis.ca/gallery/images/pies/FoxNews-G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670559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17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85</a:t>
            </a:fld>
            <a:endParaRPr lang="en-US"/>
          </a:p>
        </p:txBody>
      </p:sp>
      <p:pic>
        <p:nvPicPr>
          <p:cNvPr id="1026" name="Picture 2" descr="Florida gun de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599"/>
            <a:ext cx="5181600" cy="64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6180466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814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none" dirty="0" err="1" smtClean="0">
                <a:solidFill>
                  <a:schemeClr val="tx1"/>
                </a:solidFill>
              </a:rPr>
              <a:t>Tufte’s</a:t>
            </a:r>
            <a:r>
              <a:rPr lang="en-US" sz="3200" u="none" dirty="0" smtClean="0">
                <a:solidFill>
                  <a:schemeClr val="tx1"/>
                </a:solidFill>
              </a:rPr>
              <a:t> Principles of Graphical Excellence</a:t>
            </a:r>
            <a:endParaRPr lang="en-US" sz="3200" u="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Graphical excellence is the well-designed presentation of interesting data – a matter of </a:t>
            </a:r>
            <a:r>
              <a:rPr lang="en-US" i="1" dirty="0" smtClean="0"/>
              <a:t>substance</a:t>
            </a:r>
            <a:r>
              <a:rPr lang="en-US" dirty="0" smtClean="0"/>
              <a:t>, of </a:t>
            </a:r>
            <a:r>
              <a:rPr lang="en-US" i="1" dirty="0" smtClean="0"/>
              <a:t>statistics</a:t>
            </a:r>
            <a:r>
              <a:rPr lang="en-US" dirty="0" smtClean="0"/>
              <a:t>, and of </a:t>
            </a:r>
            <a:r>
              <a:rPr lang="en-US" i="1" dirty="0" smtClean="0"/>
              <a:t>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Graphical excellence consists of complex ideas communicated with clarity, precision, and efficiency.</a:t>
            </a:r>
          </a:p>
          <a:p>
            <a:endParaRPr lang="en-US" dirty="0"/>
          </a:p>
          <a:p>
            <a:r>
              <a:rPr lang="en-US" dirty="0" smtClean="0"/>
              <a:t>Graphical excellence is that which gives to the viewer the greatest number of ideas in the shortest time with the least ink in the smallest space.</a:t>
            </a:r>
          </a:p>
          <a:p>
            <a:endParaRPr lang="en-US" dirty="0"/>
          </a:p>
          <a:p>
            <a:r>
              <a:rPr lang="en-US" dirty="0" smtClean="0"/>
              <a:t>Graphical excellence is nearly always multivariate.</a:t>
            </a:r>
          </a:p>
          <a:p>
            <a:endParaRPr lang="en-US" dirty="0"/>
          </a:p>
          <a:p>
            <a:r>
              <a:rPr lang="en-US" dirty="0" smtClean="0"/>
              <a:t>And graphical excellence requires telling the truth about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Tufte</a:t>
            </a:r>
            <a:r>
              <a:rPr lang="en-US" dirty="0" smtClean="0"/>
              <a:t>, p 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0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makes graph work?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…and what makes them fail?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la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Silas</Template>
  <TotalTime>15413</TotalTime>
  <Words>1390</Words>
  <Application>Microsoft Office PowerPoint</Application>
  <PresentationFormat>On-screen Show (4:3)</PresentationFormat>
  <Paragraphs>361</Paragraphs>
  <Slides>86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Cambria Math</vt:lpstr>
      <vt:lpstr>Silas</vt:lpstr>
      <vt:lpstr>Why graph?</vt:lpstr>
      <vt:lpstr>PowerPoint Presentation</vt:lpstr>
      <vt:lpstr>Why graph?</vt:lpstr>
      <vt:lpstr>Why graph?</vt:lpstr>
      <vt:lpstr>PowerPoint Presentation</vt:lpstr>
      <vt:lpstr>Graph 1</vt:lpstr>
      <vt:lpstr>Graph 2</vt:lpstr>
      <vt:lpstr>Graph 3</vt:lpstr>
      <vt:lpstr>What makes graph work?</vt:lpstr>
      <vt:lpstr>PowerPoint Presentation</vt:lpstr>
      <vt:lpstr>Elementary Perceptual Tasks</vt:lpstr>
      <vt:lpstr>PowerPoint Presentation</vt:lpstr>
      <vt:lpstr>PowerPoint Presentation</vt:lpstr>
      <vt:lpstr>PowerPoint Presentation</vt:lpstr>
      <vt:lpstr>HSV: The 3 dimensions of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Napoleon’s march on Moscow, 1812</vt:lpstr>
      <vt:lpstr>Different EPTs for different data.</vt:lpstr>
      <vt:lpstr>Variable types</vt:lpstr>
      <vt:lpstr>PowerPoint Presentation</vt:lpstr>
      <vt:lpstr>Not all EPTs are created equal.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Moral</vt:lpstr>
      <vt:lpstr>Not all EPTs are created equal:</vt:lpstr>
      <vt:lpstr>Not all EPTs are created equal:</vt:lpstr>
      <vt:lpstr>Ed Tufte: the EPT minimalist</vt:lpstr>
      <vt:lpstr>PowerPoint Presentation</vt:lpstr>
      <vt:lpstr>Data-to-Ink Ratio</vt:lpstr>
      <vt:lpstr>Low data-to-ink ratio</vt:lpstr>
      <vt:lpstr>High data-to-ink ratio</vt:lpstr>
      <vt:lpstr>Low data-to-ink ratio</vt:lpstr>
      <vt:lpstr>High data-to-ink ratio</vt:lpstr>
      <vt:lpstr>PowerPoint Presentation</vt:lpstr>
      <vt:lpstr>PowerPoint Presentation</vt:lpstr>
      <vt:lpstr>PowerPoint Presentation</vt:lpstr>
      <vt:lpstr>Data-to-ink ratio</vt:lpstr>
      <vt:lpstr>For the following visualizations…</vt:lpstr>
      <vt:lpstr>PowerPoint Presentation</vt:lpstr>
      <vt:lpstr>PowerPoint Presentation</vt:lpstr>
      <vt:lpstr>PowerPoint Presentation</vt:lpstr>
      <vt:lpstr>Note on last graph…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principles</vt:lpstr>
      <vt:lpstr>1. Know your message:</vt:lpstr>
      <vt:lpstr>PowerPoint Presentation</vt:lpstr>
      <vt:lpstr>2. Use the right data</vt:lpstr>
      <vt:lpstr>PowerPoint Presentation</vt:lpstr>
      <vt:lpstr>3. Design for aesthetics</vt:lpstr>
      <vt:lpstr>Some tips for aesthetics</vt:lpstr>
      <vt:lpstr>The best and worst fonts:</vt:lpstr>
      <vt:lpstr>PowerPoint Presentation</vt:lpstr>
      <vt:lpstr>4. Don’t 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Tufte’s Principles of Graphical Excellence</vt:lpstr>
    </vt:vector>
  </TitlesOfParts>
  <Company>Winona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 a single mean</dc:title>
  <dc:creator>Bergen, Silas R</dc:creator>
  <cp:lastModifiedBy>Bergen, Silas R</cp:lastModifiedBy>
  <cp:revision>221</cp:revision>
  <dcterms:created xsi:type="dcterms:W3CDTF">2014-10-09T14:52:28Z</dcterms:created>
  <dcterms:modified xsi:type="dcterms:W3CDTF">2016-08-29T16:35:02Z</dcterms:modified>
</cp:coreProperties>
</file>